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8" r:id="rId3"/>
    <p:sldId id="256" r:id="rId4"/>
    <p:sldId id="261" r:id="rId5"/>
    <p:sldId id="262" r:id="rId6"/>
    <p:sldId id="265" r:id="rId7"/>
    <p:sldId id="277" r:id="rId8"/>
    <p:sldId id="266" r:id="rId9"/>
    <p:sldId id="274" r:id="rId10"/>
    <p:sldId id="278" r:id="rId11"/>
    <p:sldId id="257" r:id="rId12"/>
    <p:sldId id="264" r:id="rId13"/>
    <p:sldId id="267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551" autoAdjust="0"/>
  </p:normalViewPr>
  <p:slideViewPr>
    <p:cSldViewPr snapToGrid="0">
      <p:cViewPr varScale="1">
        <p:scale>
          <a:sx n="147" d="100"/>
          <a:sy n="147" d="100"/>
        </p:scale>
        <p:origin x="57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quiles Jose Escarra Ruiz" userId="6bfee2a3-e326-4482-ac13-8aae91f282d8" providerId="ADAL" clId="{73FD3838-52D1-4CD4-9EA8-B075BF167696}"/>
    <pc:docChg chg="undo custSel addSld delSld modSld">
      <pc:chgData name="Aquiles Jose Escarra Ruiz" userId="6bfee2a3-e326-4482-ac13-8aae91f282d8" providerId="ADAL" clId="{73FD3838-52D1-4CD4-9EA8-B075BF167696}" dt="2025-12-11T07:49:17.026" v="420" actId="47"/>
      <pc:docMkLst>
        <pc:docMk/>
      </pc:docMkLst>
      <pc:sldChg chg="addSp delSp modSp new del mod">
        <pc:chgData name="Aquiles Jose Escarra Ruiz" userId="6bfee2a3-e326-4482-ac13-8aae91f282d8" providerId="ADAL" clId="{73FD3838-52D1-4CD4-9EA8-B075BF167696}" dt="2025-12-11T07:49:17.026" v="420" actId="47"/>
        <pc:sldMkLst>
          <pc:docMk/>
          <pc:sldMk cId="2307359804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692C2-6558-4DCE-9570-5F4F8FCAB9FA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7172E-9BA0-4AC9-AFA9-9E1A89700A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114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172E-9BA0-4AC9-AFA9-9E1A89700A1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44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172E-9BA0-4AC9-AFA9-9E1A89700A1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551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One of the main challenges identified during this project was the limited spatial information for transactions made through the </a:t>
            </a:r>
            <a:r>
              <a:rPr lang="en-US" i="1" dirty="0"/>
              <a:t>Banff Parking App</a:t>
            </a:r>
            <a:r>
              <a:rPr lang="en-US" dirty="0"/>
              <a:t>, which represent nearly </a:t>
            </a:r>
            <a:r>
              <a:rPr lang="en-US" b="1" dirty="0"/>
              <a:t>50% of all parking records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Because these app-based transactions do not include a fixed parking location, the original modeling objective — predicting occupancy per parking lot — could not be achieved without introducing strong assumptions that would compromise model reliability.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dirty="0"/>
              <a:t>2. Despite this limitation, the data analysis provided valuable insights:</a:t>
            </a:r>
          </a:p>
          <a:p>
            <a:r>
              <a:rPr lang="en-US" b="1" dirty="0"/>
              <a:t>Parking follows a clear daily cycle</a:t>
            </a:r>
            <a:r>
              <a:rPr lang="en-US" dirty="0"/>
              <a:t>, with peak demand between </a:t>
            </a:r>
            <a:r>
              <a:rPr lang="en-US" b="1" dirty="0"/>
              <a:t>10 AM and 5 PM</a:t>
            </a:r>
            <a:r>
              <a:rPr lang="en-US" dirty="0"/>
              <a:t>, especially on </a:t>
            </a:r>
            <a:r>
              <a:rPr lang="en-US" b="1" dirty="0"/>
              <a:t>weekends</a:t>
            </a:r>
            <a:r>
              <a:rPr lang="en-US" dirty="0"/>
              <a:t> and </a:t>
            </a:r>
            <a:r>
              <a:rPr lang="en-US" b="1" dirty="0"/>
              <a:t>summer months</a:t>
            </a:r>
            <a:r>
              <a:rPr lang="en-US" dirty="0"/>
              <a:t>.</a:t>
            </a:r>
          </a:p>
          <a:p>
            <a:r>
              <a:rPr lang="en-US" b="1" dirty="0"/>
              <a:t>Parking demand is higher from June to August</a:t>
            </a:r>
            <a:r>
              <a:rPr lang="en-US" dirty="0"/>
              <a:t>, reflecting Banff’s tourism season, while </a:t>
            </a:r>
            <a:r>
              <a:rPr lang="en-US" b="1" dirty="0"/>
              <a:t>winter months show lower activity</a:t>
            </a:r>
            <a:r>
              <a:rPr lang="en-US" dirty="0"/>
              <a:t>.</a:t>
            </a:r>
          </a:p>
          <a:p>
            <a:r>
              <a:rPr lang="en-US" b="1"/>
              <a:t>App users park more frequently but for shorter periods</a:t>
            </a:r>
            <a:r>
              <a:rPr lang="en-US"/>
              <a:t>, while </a:t>
            </a:r>
            <a:r>
              <a:rPr lang="en-US" b="1"/>
              <a:t>on-site payments show longer stays and higher spending</a:t>
            </a:r>
            <a:r>
              <a:rPr lang="en-US"/>
              <a:t>, suggesting different usage profiles between </a:t>
            </a:r>
            <a:r>
              <a:rPr lang="en-US" b="1"/>
              <a:t>residents and visitors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dirty="0"/>
              <a:t>These insights already contribute to a better understanding of citywide parking dynamics.</a:t>
            </a:r>
          </a:p>
          <a:p>
            <a:endParaRPr lang="en-US" dirty="0"/>
          </a:p>
          <a:p>
            <a:r>
              <a:rPr lang="en-US" dirty="0"/>
              <a:t>3. In response to the data constraints, the project scope was </a:t>
            </a:r>
            <a:r>
              <a:rPr lang="en-US" b="1" dirty="0"/>
              <a:t>strategically redefined</a:t>
            </a:r>
            <a:r>
              <a:rPr lang="en-US" dirty="0"/>
              <a:t> to focus on questions that can be </a:t>
            </a:r>
            <a:r>
              <a:rPr lang="en-US" b="1" dirty="0"/>
              <a:t>fully supported by the available data</a:t>
            </a:r>
            <a:r>
              <a:rPr lang="en-US" dirty="0"/>
              <a:t> and still </a:t>
            </a:r>
            <a:r>
              <a:rPr lang="en-US" b="1" dirty="0"/>
              <a:t>deliver value to the client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new problem statements aim to:</a:t>
            </a:r>
          </a:p>
          <a:p>
            <a:r>
              <a:rPr lang="en-US" dirty="0"/>
              <a:t>Predict parking duration (Regression).</a:t>
            </a:r>
          </a:p>
          <a:p>
            <a:r>
              <a:rPr lang="en-US" dirty="0"/>
              <a:t>Forecast overall parking demand across time and payment modes (Time-Series / Analysis).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7172E-9BA0-4AC9-AFA9-9E1A89700A1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13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9965-CAF8-ABE6-8B48-1DFBCD928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A9936-65D8-B94A-AB27-D545F0192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080E-561C-4385-528C-010AF562C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F5A-9BC3-7354-59B4-37F8334D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4F0B8-2973-AE58-F77A-0F20302C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36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0DA6-1D8C-3526-7B63-ACBB27A9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9C57F-4209-6112-63BA-8F48768BD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F1F44-85BC-44B7-FF45-63C04ADD6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EE30B-2A51-FB1F-E05F-E5010DF3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F5899-1C36-6C28-CBE7-012B632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16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E1533-7B31-2C20-EF7A-4E8ABE733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AC763-7809-3D8B-0773-9DA4EF9C6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26FC2-5804-DA5B-D97C-CE9E89B92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92A38-BD00-C99C-CE13-EB64DD20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F515-26A1-F363-1060-A06DF074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822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B5F4-E082-7EDB-1C65-C13FC89B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5D7B-65B5-E964-D9C9-DA2CB3856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1EE2-BF6B-76F4-C899-CBA3E43F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A181C-874F-081F-5FAE-4B366C77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6029E-7206-70C2-8AF6-52F5F5A0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67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973E-2CFF-F445-EA9A-C49A41685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186A-84C1-2183-8E67-4585BE5DD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6FE3A-262C-50F8-ED63-10F56A2D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51CAD-39F2-12C9-D382-31136C8B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866E0-0E1E-6CB9-3C61-FD963978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61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E16A-94B0-900A-30C9-B88164D4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8AE0-14E6-AADE-9AAA-8C0F14C01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B3584-87F9-60F9-88BC-260387EFA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1B947-C9E1-0142-722A-B8DDE16C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AE2D4-08F6-1754-60F7-E5355CFA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EFC2D-9185-76CF-C777-2C6CDFBC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89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74C5-FA93-B124-ADCE-CD438A83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3BCFE-52CF-19E0-B2BF-7AA922430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3B2B4-732E-864A-1F26-BA55F5E8A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02015-CF7D-E13D-79DC-E047B67CD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E0D431-0EB9-A8F3-0338-DC0DBB5FC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02150-DC72-6C51-F29A-0F5CB8FE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97D38-A14E-67F1-9E70-8C8B33E6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17B818-DFD0-F328-184B-A0A6DDC6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69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206A-E7B5-18C3-766A-F5DCD945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3CF7A-33EA-88A6-F747-466D03C8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FBFC9-114B-F5DC-9D2D-1032ABF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7CD9C-0990-1B8E-9E32-1C274B83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06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7A3D7-8E21-7ECB-9633-A421AA5C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E94D1-D0CC-11AB-966F-480F1EEE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DE28-2E88-DA6D-691A-8F13AB00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30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3280-806B-691E-EBD7-1C663130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87D4-BD3F-5F60-102C-EECE9FB81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87267-62C9-EBEF-F5B2-821B04DDA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09D49-E981-CBE6-6F28-B89BB84C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955C3-A7F9-F171-9AFF-ED72DC97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6F794-5AF5-4C31-9E53-CA8F8AC3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70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3B5E-B8A5-AB5D-3BAE-DA60BAD3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9E467-71EC-F7EC-62D1-0E7C4C95A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A165C-82F0-4C54-456E-1B6D006DE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2DB6F-AD47-C85A-8767-2218747D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14551-9B9B-4A1E-8A06-D9C59FD7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7BCC6-658F-C681-5188-887B52C5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643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F4635-E047-83B8-9C2B-722453624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5DFC0-7B84-A599-CB01-1AAACABB5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95F98-B5D8-532B-6137-A2AD45862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347A0-4090-4534-AA14-08516A871378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C9EEB-3DB2-3BF4-5F2E-887B8135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FD1C-8CFE-A115-C53C-60DAAD892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30B5CC-0614-4A24-949A-8854C9E57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99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1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24.png"/><Relationship Id="rId20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26.png"/><Relationship Id="rId19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8.emf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jp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797470-6372-A6D7-7518-9B54C5D27E18}"/>
              </a:ext>
            </a:extLst>
          </p:cNvPr>
          <p:cNvSpPr/>
          <p:nvPr/>
        </p:nvSpPr>
        <p:spPr>
          <a:xfrm>
            <a:off x="0" y="0"/>
            <a:ext cx="2757711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07087F-923C-3E1E-57D8-6FD9CDADBD30}"/>
              </a:ext>
            </a:extLst>
          </p:cNvPr>
          <p:cNvSpPr/>
          <p:nvPr/>
        </p:nvSpPr>
        <p:spPr>
          <a:xfrm>
            <a:off x="9434289" y="0"/>
            <a:ext cx="2757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516658-2847-9C27-1215-3241C72D5F46}"/>
              </a:ext>
            </a:extLst>
          </p:cNvPr>
          <p:cNvSpPr/>
          <p:nvPr/>
        </p:nvSpPr>
        <p:spPr>
          <a:xfrm>
            <a:off x="2757715" y="0"/>
            <a:ext cx="66765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Picture 3" descr="A street with buildings and trees in front of mountains&#10;&#10;AI-generated content may be incorrect.">
            <a:extLst>
              <a:ext uri="{FF2B5EF4-FFF2-40B4-BE49-F238E27FC236}">
                <a16:creationId xmlns:a16="http://schemas.microsoft.com/office/drawing/2014/main" id="{4F4DD247-E8CF-2BAB-0CA1-373607035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3" y="731877"/>
            <a:ext cx="6676571" cy="3094869"/>
          </a:xfrm>
          <a:prstGeom prst="rect">
            <a:avLst/>
          </a:prstGeom>
        </p:spPr>
      </p:pic>
      <p:pic>
        <p:nvPicPr>
          <p:cNvPr id="12" name="Picture 11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051EF481-FA39-A7B5-E57E-FE0CD27DF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2" y="210373"/>
            <a:ext cx="1228443" cy="311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797461-517D-0F86-EE29-B5C6B5D7E8AC}"/>
              </a:ext>
            </a:extLst>
          </p:cNvPr>
          <p:cNvSpPr txBox="1"/>
          <p:nvPr/>
        </p:nvSpPr>
        <p:spPr>
          <a:xfrm>
            <a:off x="7281950" y="210373"/>
            <a:ext cx="2152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October 10, 2029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4E62E-0C01-86E1-D18D-B099DCE57CEB}"/>
              </a:ext>
            </a:extLst>
          </p:cNvPr>
          <p:cNvSpPr txBox="1"/>
          <p:nvPr/>
        </p:nvSpPr>
        <p:spPr>
          <a:xfrm>
            <a:off x="4862513" y="420745"/>
            <a:ext cx="4571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CMPT-3835-Machine Learning Work Integrated Project II</a:t>
            </a:r>
            <a:endParaRPr lang="en-CA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D8105-B136-5A27-FC56-3178ACADE0BF}"/>
              </a:ext>
            </a:extLst>
          </p:cNvPr>
          <p:cNvSpPr txBox="1"/>
          <p:nvPr/>
        </p:nvSpPr>
        <p:spPr>
          <a:xfrm>
            <a:off x="3437311" y="1571425"/>
            <a:ext cx="5317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bg1"/>
                </a:solidFill>
                <a:latin typeface="Lucida Sans" panose="020B0602030504020204" pitchFamily="34" charset="0"/>
              </a:rPr>
              <a:t>Mobility Innovator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E24EA-FD57-D514-1848-1FA9339F1692}"/>
              </a:ext>
            </a:extLst>
          </p:cNvPr>
          <p:cNvSpPr txBox="1"/>
          <p:nvPr/>
        </p:nvSpPr>
        <p:spPr>
          <a:xfrm>
            <a:off x="3309432" y="2367310"/>
            <a:ext cx="5317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bg1"/>
                </a:solidFill>
                <a:latin typeface="Lucida Sans" panose="020B0602030504020204" pitchFamily="34" charset="0"/>
              </a:rPr>
              <a:t>Banff Traffic Management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87B448-9298-F6FE-422C-A8A922F5652A}"/>
              </a:ext>
            </a:extLst>
          </p:cNvPr>
          <p:cNvSpPr/>
          <p:nvPr/>
        </p:nvSpPr>
        <p:spPr>
          <a:xfrm>
            <a:off x="2757713" y="3587750"/>
            <a:ext cx="6676571" cy="200896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3AEF5-0D67-0AF7-A2D0-48201C9CCDBB}"/>
              </a:ext>
            </a:extLst>
          </p:cNvPr>
          <p:cNvSpPr txBox="1"/>
          <p:nvPr/>
        </p:nvSpPr>
        <p:spPr>
          <a:xfrm>
            <a:off x="2757712" y="3565087"/>
            <a:ext cx="4571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Segoe UI" panose="020B0502040204020203" pitchFamily="34" charset="0"/>
                <a:cs typeface="Segoe UI" panose="020B0502040204020203" pitchFamily="34" charset="0"/>
              </a:rPr>
              <a:t>Instructor Name: Uchenna Mgbaja, Palwasha Afsar</a:t>
            </a:r>
            <a:endParaRPr lang="en-CA" sz="1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 descr="A map of a city&#10;&#10;AI-generated content may be incorrect.">
            <a:extLst>
              <a:ext uri="{FF2B5EF4-FFF2-40B4-BE49-F238E27FC236}">
                <a16:creationId xmlns:a16="http://schemas.microsoft.com/office/drawing/2014/main" id="{32ACDE05-D994-6691-FEBE-FD6DB0526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3900848" y="4002127"/>
            <a:ext cx="4134540" cy="26578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DFE2BC-E267-1CA9-60E9-120E1F83FFC6}"/>
              </a:ext>
            </a:extLst>
          </p:cNvPr>
          <p:cNvSpPr/>
          <p:nvPr/>
        </p:nvSpPr>
        <p:spPr>
          <a:xfrm>
            <a:off x="-21646" y="0"/>
            <a:ext cx="2757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50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15D8-C290-48FF-4713-8267B7354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A053427B-3D93-9B17-89F3-5720E77072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6271" r="45041" b="27395"/>
          <a:stretch>
            <a:fillRect/>
          </a:stretch>
        </p:blipFill>
        <p:spPr>
          <a:xfrm rot="19921649">
            <a:off x="-1206709" y="-3063960"/>
            <a:ext cx="14619296" cy="12690795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6286E9CC-2635-5331-B21E-B1EE89BF9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0145E6D-003B-3FFF-5027-817071B4E9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A39A750-5BE7-3CEF-3458-7EDE1978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866CDFBA-47B6-C617-171B-2571867E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407E69C-FA95-300C-7526-927E715F2E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84F56C24-0557-FC21-4F69-4DE8887937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F29AAEC-5D18-DB37-CB03-F16068F66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036F3A-C947-AC10-E7A5-444FA8FF260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6942DEF9-D60A-D890-C8E6-EAE165FB81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B6E3629-37DD-F7AC-AA7E-BC578A6BEB13}"/>
              </a:ext>
            </a:extLst>
          </p:cNvPr>
          <p:cNvSpPr/>
          <p:nvPr/>
        </p:nvSpPr>
        <p:spPr>
          <a:xfrm>
            <a:off x="2757715" y="7349732"/>
            <a:ext cx="6440599" cy="644059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9C9F51-7B4B-2DCC-CAFB-30E4CDC8CEB5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0693E2-8CD5-785E-3C0E-D552879BF095}"/>
              </a:ext>
            </a:extLst>
          </p:cNvPr>
          <p:cNvSpPr/>
          <p:nvPr/>
        </p:nvSpPr>
        <p:spPr>
          <a:xfrm>
            <a:off x="62846" y="-2107431"/>
            <a:ext cx="940044" cy="927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38DC7-B4AE-5AA8-6F6A-BE12EBA6B3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972895" y="8055945"/>
            <a:ext cx="4827712" cy="1685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3D611-19AA-9C8E-A20D-0DF66F3835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796286" y="8839544"/>
            <a:ext cx="3678506" cy="551334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847E2F2-A11A-D504-B49D-A98ECFF7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2011" y="10415813"/>
            <a:ext cx="6672011" cy="27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7B71714-3B74-DCA2-ADF8-E9651407D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0"/>
            <a:ext cx="3038369" cy="19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AD4BD47-5149-0AC4-C2A4-068F80B82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2413816"/>
            <a:ext cx="3038369" cy="14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0B708DA9-FB01-F155-54C1-FD2B16950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850" y="4161700"/>
            <a:ext cx="3038369" cy="204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0026A7-38D5-AC08-D880-E2964614C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801" y="376389"/>
            <a:ext cx="6857850" cy="543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7202737F-7FDF-905C-9072-52655914E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536" y="3417299"/>
            <a:ext cx="4572955" cy="278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EBB1B1DD-2484-9BF8-35B5-32B12455C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536" y="0"/>
            <a:ext cx="4601808" cy="30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C8112D-AE99-513A-04FB-40A2119A26D4}"/>
              </a:ext>
            </a:extLst>
          </p:cNvPr>
          <p:cNvSpPr txBox="1"/>
          <p:nvPr/>
        </p:nvSpPr>
        <p:spPr>
          <a:xfrm>
            <a:off x="7329797" y="444566"/>
            <a:ext cx="44535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chemeClr val="bg1">
                    <a:lumMod val="50000"/>
                  </a:schemeClr>
                </a:solidFill>
                <a:latin typeface="Lucida Sans" panose="020B0602030504020204" pitchFamily="34" charset="0"/>
              </a:rPr>
              <a:t>ML Modeling and Optimization</a:t>
            </a:r>
            <a:endParaRPr lang="en-CA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 descr="A graph of a bar chart&#10;&#10;AI-generated content may be incorrect.">
            <a:extLst>
              <a:ext uri="{FF2B5EF4-FFF2-40B4-BE49-F238E27FC236}">
                <a16:creationId xmlns:a16="http://schemas.microsoft.com/office/drawing/2014/main" id="{9767BB35-1EBD-EE5B-1807-BD1BEE3ABB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6" y="2531548"/>
            <a:ext cx="6046765" cy="3260304"/>
          </a:xfrm>
          <a:prstGeom prst="rect">
            <a:avLst/>
          </a:prstGeom>
        </p:spPr>
      </p:pic>
      <p:pic>
        <p:nvPicPr>
          <p:cNvPr id="19" name="Picture 18" descr="A graph of a parking lot&#10;&#10;AI-generated content may be incorrect.">
            <a:extLst>
              <a:ext uri="{FF2B5EF4-FFF2-40B4-BE49-F238E27FC236}">
                <a16:creationId xmlns:a16="http://schemas.microsoft.com/office/drawing/2014/main" id="{B0C33CEC-130F-0E4C-A3BC-CEECC51FCB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90" y="1990582"/>
            <a:ext cx="4687563" cy="40610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715D81-6BDC-8B49-3F1A-8A089684B1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3177" y="618787"/>
            <a:ext cx="5489801" cy="12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0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4F9ED014-0BB8-ECB9-5764-86C40B869B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6271" r="45041" b="27395"/>
          <a:stretch>
            <a:fillRect/>
          </a:stretch>
        </p:blipFill>
        <p:spPr>
          <a:xfrm rot="19921649">
            <a:off x="-1206709" y="-3063960"/>
            <a:ext cx="14619296" cy="1269079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06FDA16-EF10-AEE4-6F01-DA0B752CDD55}"/>
              </a:ext>
            </a:extLst>
          </p:cNvPr>
          <p:cNvSpPr/>
          <p:nvPr/>
        </p:nvSpPr>
        <p:spPr>
          <a:xfrm rot="418939">
            <a:off x="5779522" y="2773961"/>
            <a:ext cx="171825" cy="16941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5C01981F-85B1-A95C-6F28-D74EE0DA2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5543721" y="2044078"/>
            <a:ext cx="452280" cy="743032"/>
          </a:xfrm>
        </p:spPr>
      </p:pic>
      <p:pic>
        <p:nvPicPr>
          <p:cNvPr id="36" name="Picture 3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A0129AD-5661-3C92-8A3E-629DFC0EF94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5165" y="11597396"/>
            <a:ext cx="258392" cy="258295"/>
          </a:xfrm>
          <a:prstGeom prst="rect">
            <a:avLst/>
          </a:prstGeom>
        </p:spPr>
      </p:pic>
      <p:pic>
        <p:nvPicPr>
          <p:cNvPr id="37" name="Picture 36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2FBB2C9-D229-E87B-A6A6-86846349F9A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090" y="6111696"/>
            <a:ext cx="258392" cy="258295"/>
          </a:xfrm>
          <a:prstGeom prst="rect">
            <a:avLst/>
          </a:prstGeom>
        </p:spPr>
      </p:pic>
      <p:pic>
        <p:nvPicPr>
          <p:cNvPr id="38" name="Picture 3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6F836EA-24EB-97FF-24B2-395E3C36C7A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0901" y="6273244"/>
            <a:ext cx="258392" cy="258295"/>
          </a:xfrm>
          <a:prstGeom prst="rect">
            <a:avLst/>
          </a:prstGeom>
        </p:spPr>
      </p:pic>
      <p:pic>
        <p:nvPicPr>
          <p:cNvPr id="39" name="Picture 38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BF0D7F6-54E0-2868-06A8-9FCFFA003B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9845" y="9981956"/>
            <a:ext cx="258392" cy="2582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C4B498-E4B2-1DB1-487A-FF0FCB094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3657568" y="-2770180"/>
            <a:ext cx="60457" cy="898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D5570C-426E-ADEA-7070-94E29BE6CE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2302494" y="-4139107"/>
            <a:ext cx="60457" cy="8984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C90427-429B-DAB4-BF18-F3A1295998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4677678" y="4138191"/>
            <a:ext cx="60457" cy="898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511467-62DC-1762-41E0-3F610846A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4448640" y="-903958"/>
            <a:ext cx="60457" cy="89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AE14949-4013-F1D8-9D22-9642BF41E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1056751" y="8058566"/>
            <a:ext cx="60457" cy="898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1F618A-227A-33CA-D633-B2B223BF7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13461640" y="8013646"/>
            <a:ext cx="60457" cy="898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405E100-3D01-82D9-155C-DC37ED3A4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13086517" y="-2725259"/>
            <a:ext cx="60457" cy="89841"/>
          </a:xfrm>
          <a:prstGeom prst="rect">
            <a:avLst/>
          </a:prstGeom>
        </p:spPr>
      </p:pic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EDFA6604-667B-668B-CFD9-4ACDF7D6DF4F}"/>
              </a:ext>
            </a:extLst>
          </p:cNvPr>
          <p:cNvSpPr/>
          <p:nvPr/>
        </p:nvSpPr>
        <p:spPr>
          <a:xfrm>
            <a:off x="695341" y="889853"/>
            <a:ext cx="10571373" cy="4678189"/>
          </a:xfrm>
          <a:prstGeom prst="foldedCorner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279894-C11E-1318-CBC4-2C380CF8AD8C}"/>
              </a:ext>
            </a:extLst>
          </p:cNvPr>
          <p:cNvSpPr txBox="1"/>
          <p:nvPr/>
        </p:nvSpPr>
        <p:spPr>
          <a:xfrm>
            <a:off x="552732" y="29429"/>
            <a:ext cx="4185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Lucida Sans" panose="020B0602030504020204" pitchFamily="34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DC8BB-6CD8-9D37-C2F2-2C8A30AEAC86}"/>
              </a:ext>
            </a:extLst>
          </p:cNvPr>
          <p:cNvSpPr txBox="1"/>
          <p:nvPr/>
        </p:nvSpPr>
        <p:spPr>
          <a:xfrm>
            <a:off x="272144" y="5788530"/>
            <a:ext cx="11919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*by aligning our problem statement with the true structure of the data, we transform a limitation into an opportunity — focusing our analysis where it can produce the most actionable insights for the client.</a:t>
            </a:r>
            <a:endParaRPr lang="en-CA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38182-819E-37AB-5F9A-85BB889ACA3F}"/>
              </a:ext>
            </a:extLst>
          </p:cNvPr>
          <p:cNvSpPr txBox="1"/>
          <p:nvPr/>
        </p:nvSpPr>
        <p:spPr>
          <a:xfrm>
            <a:off x="1553509" y="1561222"/>
            <a:ext cx="8814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combined datasets revealed a consistent relationship between parking occupancy and traffic volume at key 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B37B9-A1BC-459A-3A74-33E861F7143E}"/>
              </a:ext>
            </a:extLst>
          </p:cNvPr>
          <p:cNvSpPr txBox="1"/>
          <p:nvPr/>
        </p:nvSpPr>
        <p:spPr>
          <a:xfrm>
            <a:off x="1133706" y="1191453"/>
            <a:ext cx="11857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Integrated Traffic-Parking Insight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78578-732A-6CAF-8AB8-F8C9233EC817}"/>
              </a:ext>
            </a:extLst>
          </p:cNvPr>
          <p:cNvSpPr txBox="1"/>
          <p:nvPr/>
        </p:nvSpPr>
        <p:spPr>
          <a:xfrm>
            <a:off x="1133706" y="2308121"/>
            <a:ext cx="11857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Temporal Patterns as Predictive Drivers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3AA19-FCC4-F142-D5E9-FB168B1BC9C8}"/>
              </a:ext>
            </a:extLst>
          </p:cNvPr>
          <p:cNvSpPr txBox="1"/>
          <p:nvPr/>
        </p:nvSpPr>
        <p:spPr>
          <a:xfrm>
            <a:off x="1564837" y="2804578"/>
            <a:ext cx="8814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Hourly and daily trends proved to be critical features, with strong seasonal and weekend effects visible across both parking and traffic datasets.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2127C8-B536-CA6A-6109-68A71A3DBEB0}"/>
              </a:ext>
            </a:extLst>
          </p:cNvPr>
          <p:cNvSpPr txBox="1"/>
          <p:nvPr/>
        </p:nvSpPr>
        <p:spPr>
          <a:xfrm>
            <a:off x="1133706" y="3671397"/>
            <a:ext cx="11857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Availability Limitation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B0C7D-AC70-106A-F355-6AB55BBB3AB9}"/>
              </a:ext>
            </a:extLst>
          </p:cNvPr>
          <p:cNvSpPr txBox="1"/>
          <p:nvPr/>
        </p:nvSpPr>
        <p:spPr>
          <a:xfrm>
            <a:off x="1564837" y="4096428"/>
            <a:ext cx="91031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major limitation identified was the lack of detailed occupancy data for users who pay through the mobile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Vehicle speed data from road sensors could have offered meaningful patterns for modeling traffic–parking interactions.</a:t>
            </a:r>
          </a:p>
          <a:p>
            <a:pPr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98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114E-F726-F1F7-2180-FBF76A924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B8E3647-61A6-0EFC-4AA5-D5A69661D0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5165" y="11597396"/>
            <a:ext cx="258392" cy="258295"/>
          </a:xfrm>
          <a:prstGeom prst="rect">
            <a:avLst/>
          </a:prstGeom>
        </p:spPr>
      </p:pic>
      <p:pic>
        <p:nvPicPr>
          <p:cNvPr id="39" name="Picture 38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9C1B230-0A08-8867-A167-905446C9DF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9845" y="9981956"/>
            <a:ext cx="258392" cy="258295"/>
          </a:xfrm>
          <a:prstGeom prst="rect">
            <a:avLst/>
          </a:prstGeom>
        </p:spPr>
      </p:pic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EADE3154-36D7-7C68-B42A-F9F9FBDE4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12589" r="43821" b="44942"/>
          <a:stretch>
            <a:fillRect/>
          </a:stretch>
        </p:blipFill>
        <p:spPr>
          <a:xfrm>
            <a:off x="-2922685" y="-2230090"/>
            <a:ext cx="17723006" cy="104953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ED5708-E84E-3C85-0545-EDF6E4115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-2914277" y="-4548065"/>
            <a:ext cx="60457" cy="898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E2462D-9704-50F1-2FBC-8867A5315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3199282" y="-4691899"/>
            <a:ext cx="60457" cy="898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1E36BCF-BA83-2DCA-C61D-1BAEC4D9E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-4064092" y="-2878782"/>
            <a:ext cx="60457" cy="898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B445723-1B5D-F43F-5EB0-F6C00E717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11689872" y="9454685"/>
            <a:ext cx="60457" cy="898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02BC9B9-F0D5-BDF1-1138-20F1D869A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13479508" y="-1140691"/>
            <a:ext cx="60457" cy="89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A9DCF5C-E024-2673-EC18-8ADDC2AE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04125" y="-1071716"/>
            <a:ext cx="15000602" cy="7960637"/>
          </a:xfrm>
          <a:prstGeom prst="rect">
            <a:avLst/>
          </a:prstGeom>
        </p:spPr>
      </p:pic>
      <p:pic>
        <p:nvPicPr>
          <p:cNvPr id="37" name="Picture 36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35DFA6E2-DC42-E9DD-A0C0-F68714F8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5267">
            <a:off x="-4069029" y="3613506"/>
            <a:ext cx="258392" cy="258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90E515D-D393-928B-9FD4-92262D41A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-5402871" y="1303393"/>
            <a:ext cx="60457" cy="89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F02B35C-C210-38B5-E357-BAFFAD720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 rot="695267">
            <a:off x="-2643228" y="5871195"/>
            <a:ext cx="60457" cy="8984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86F09-D3E9-2F65-972A-C14F09092AD7}"/>
              </a:ext>
            </a:extLst>
          </p:cNvPr>
          <p:cNvGrpSpPr/>
          <p:nvPr/>
        </p:nvGrpSpPr>
        <p:grpSpPr>
          <a:xfrm>
            <a:off x="3860802" y="-653142"/>
            <a:ext cx="2624719" cy="2002972"/>
            <a:chOff x="3860802" y="-653142"/>
            <a:chExt cx="2624719" cy="200297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B5364F5-8CAA-4D30-F25A-8646CBD45C9E}"/>
                </a:ext>
              </a:extLst>
            </p:cNvPr>
            <p:cNvSpPr/>
            <p:nvPr/>
          </p:nvSpPr>
          <p:spPr>
            <a:xfrm>
              <a:off x="3860802" y="-653142"/>
              <a:ext cx="682171" cy="2002972"/>
            </a:xfrm>
            <a:custGeom>
              <a:avLst/>
              <a:gdLst>
                <a:gd name="connsiteX0" fmla="*/ 116114 w 682171"/>
                <a:gd name="connsiteY0" fmla="*/ 0 h 2002972"/>
                <a:gd name="connsiteX1" fmla="*/ 0 w 682171"/>
                <a:gd name="connsiteY1" fmla="*/ 1335314 h 2002972"/>
                <a:gd name="connsiteX2" fmla="*/ 391886 w 682171"/>
                <a:gd name="connsiteY2" fmla="*/ 1770743 h 2002972"/>
                <a:gd name="connsiteX3" fmla="*/ 682171 w 682171"/>
                <a:gd name="connsiteY3" fmla="*/ 2002972 h 200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171" h="2002972">
                  <a:moveTo>
                    <a:pt x="116114" y="0"/>
                  </a:moveTo>
                  <a:lnTo>
                    <a:pt x="0" y="1335314"/>
                  </a:lnTo>
                  <a:lnTo>
                    <a:pt x="391886" y="1770743"/>
                  </a:lnTo>
                  <a:lnTo>
                    <a:pt x="682171" y="2002972"/>
                  </a:lnTo>
                </a:path>
              </a:pathLst>
            </a:custGeom>
            <a:ln w="98425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C76348-5EDB-5349-4B29-965E838E1516}"/>
                </a:ext>
              </a:extLst>
            </p:cNvPr>
            <p:cNvSpPr txBox="1"/>
            <p:nvPr/>
          </p:nvSpPr>
          <p:spPr>
            <a:xfrm>
              <a:off x="4158345" y="203200"/>
              <a:ext cx="2327176" cy="5232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sz="2800" dirty="0">
                  <a:solidFill>
                    <a:srgbClr val="0070C0"/>
                  </a:solidFill>
                </a:rPr>
                <a:t>East Entrance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8773D8D-FF94-1543-BA37-571835C966CA}"/>
              </a:ext>
            </a:extLst>
          </p:cNvPr>
          <p:cNvGrpSpPr/>
          <p:nvPr/>
        </p:nvGrpSpPr>
        <p:grpSpPr>
          <a:xfrm>
            <a:off x="8839202" y="1596572"/>
            <a:ext cx="3178629" cy="864547"/>
            <a:chOff x="8839202" y="1596572"/>
            <a:chExt cx="3178629" cy="86454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086D03-3598-BE02-D1C5-30A85C23AD4D}"/>
                </a:ext>
              </a:extLst>
            </p:cNvPr>
            <p:cNvSpPr/>
            <p:nvPr/>
          </p:nvSpPr>
          <p:spPr>
            <a:xfrm>
              <a:off x="8839202" y="1596572"/>
              <a:ext cx="3178629" cy="145143"/>
            </a:xfrm>
            <a:custGeom>
              <a:avLst/>
              <a:gdLst>
                <a:gd name="connsiteX0" fmla="*/ 3178629 w 3178629"/>
                <a:gd name="connsiteY0" fmla="*/ 0 h 145143"/>
                <a:gd name="connsiteX1" fmla="*/ 2641600 w 3178629"/>
                <a:gd name="connsiteY1" fmla="*/ 145143 h 145143"/>
                <a:gd name="connsiteX2" fmla="*/ 740229 w 3178629"/>
                <a:gd name="connsiteY2" fmla="*/ 145143 h 145143"/>
                <a:gd name="connsiteX3" fmla="*/ 0 w 3178629"/>
                <a:gd name="connsiteY3" fmla="*/ 130629 h 14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8629" h="145143">
                  <a:moveTo>
                    <a:pt x="3178629" y="0"/>
                  </a:moveTo>
                  <a:lnTo>
                    <a:pt x="2641600" y="145143"/>
                  </a:lnTo>
                  <a:lnTo>
                    <a:pt x="740229" y="145143"/>
                  </a:lnTo>
                  <a:lnTo>
                    <a:pt x="0" y="130629"/>
                  </a:lnTo>
                </a:path>
              </a:pathLst>
            </a:custGeom>
            <a:ln w="98425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EB400F-7240-8521-4AF6-2BC894865C0C}"/>
                </a:ext>
              </a:extLst>
            </p:cNvPr>
            <p:cNvSpPr txBox="1"/>
            <p:nvPr/>
          </p:nvSpPr>
          <p:spPr>
            <a:xfrm>
              <a:off x="9581843" y="1937899"/>
              <a:ext cx="2435988" cy="5232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sz="2800" dirty="0">
                  <a:solidFill>
                    <a:srgbClr val="0070C0"/>
                  </a:solidFill>
                </a:rPr>
                <a:t>West Entrance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93BB1B-DCC6-64C1-9EED-AC4EC1AABDE2}"/>
              </a:ext>
            </a:extLst>
          </p:cNvPr>
          <p:cNvGrpSpPr/>
          <p:nvPr/>
        </p:nvGrpSpPr>
        <p:grpSpPr>
          <a:xfrm>
            <a:off x="2560235" y="4470401"/>
            <a:ext cx="1852110" cy="885371"/>
            <a:chOff x="2560235" y="4470401"/>
            <a:chExt cx="1852110" cy="88537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FBB499E-9B71-5965-7283-7B70A5BC5241}"/>
                </a:ext>
              </a:extLst>
            </p:cNvPr>
            <p:cNvSpPr/>
            <p:nvPr/>
          </p:nvSpPr>
          <p:spPr>
            <a:xfrm>
              <a:off x="3904345" y="4470401"/>
              <a:ext cx="508000" cy="885371"/>
            </a:xfrm>
            <a:custGeom>
              <a:avLst/>
              <a:gdLst>
                <a:gd name="connsiteX0" fmla="*/ 508000 w 508000"/>
                <a:gd name="connsiteY0" fmla="*/ 0 h 885371"/>
                <a:gd name="connsiteX1" fmla="*/ 0 w 508000"/>
                <a:gd name="connsiteY1" fmla="*/ 885371 h 88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000" h="885371">
                  <a:moveTo>
                    <a:pt x="508000" y="0"/>
                  </a:moveTo>
                  <a:lnTo>
                    <a:pt x="0" y="885371"/>
                  </a:lnTo>
                </a:path>
              </a:pathLst>
            </a:custGeom>
            <a:ln w="98425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BE5163-1BD2-8B93-9168-1263D7453CBA}"/>
                </a:ext>
              </a:extLst>
            </p:cNvPr>
            <p:cNvSpPr txBox="1"/>
            <p:nvPr/>
          </p:nvSpPr>
          <p:spPr>
            <a:xfrm>
              <a:off x="2560235" y="4470401"/>
              <a:ext cx="1169487" cy="5232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sz="2800" dirty="0">
                  <a:solidFill>
                    <a:srgbClr val="0070C0"/>
                  </a:solidFill>
                </a:rPr>
                <a:t>Bridge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6D45EB-CF3D-40BC-C774-4475AFDA765C}"/>
              </a:ext>
            </a:extLst>
          </p:cNvPr>
          <p:cNvGrpSpPr/>
          <p:nvPr/>
        </p:nvGrpSpPr>
        <p:grpSpPr>
          <a:xfrm>
            <a:off x="3451227" y="5956301"/>
            <a:ext cx="2947695" cy="885825"/>
            <a:chOff x="3451227" y="5956301"/>
            <a:chExt cx="2947695" cy="88582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E7634E-F906-6DC3-301C-C4AC2E60780B}"/>
                </a:ext>
              </a:extLst>
            </p:cNvPr>
            <p:cNvSpPr/>
            <p:nvPr/>
          </p:nvSpPr>
          <p:spPr>
            <a:xfrm>
              <a:off x="3451227" y="5956301"/>
              <a:ext cx="666750" cy="885825"/>
            </a:xfrm>
            <a:custGeom>
              <a:avLst/>
              <a:gdLst>
                <a:gd name="connsiteX0" fmla="*/ 0 w 666750"/>
                <a:gd name="connsiteY0" fmla="*/ 885825 h 885825"/>
                <a:gd name="connsiteX1" fmla="*/ 200025 w 666750"/>
                <a:gd name="connsiteY1" fmla="*/ 438150 h 885825"/>
                <a:gd name="connsiteX2" fmla="*/ 333375 w 666750"/>
                <a:gd name="connsiteY2" fmla="*/ 314325 h 885825"/>
                <a:gd name="connsiteX3" fmla="*/ 561975 w 666750"/>
                <a:gd name="connsiteY3" fmla="*/ 200025 h 885825"/>
                <a:gd name="connsiteX4" fmla="*/ 666750 w 666750"/>
                <a:gd name="connsiteY4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885825">
                  <a:moveTo>
                    <a:pt x="0" y="885825"/>
                  </a:moveTo>
                  <a:lnTo>
                    <a:pt x="200025" y="438150"/>
                  </a:lnTo>
                  <a:lnTo>
                    <a:pt x="333375" y="314325"/>
                  </a:lnTo>
                  <a:lnTo>
                    <a:pt x="561975" y="200025"/>
                  </a:lnTo>
                  <a:lnTo>
                    <a:pt x="666750" y="0"/>
                  </a:lnTo>
                </a:path>
              </a:pathLst>
            </a:custGeom>
            <a:ln w="98425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E59DB-47C8-0B7E-29B3-89A8B845502C}"/>
                </a:ext>
              </a:extLst>
            </p:cNvPr>
            <p:cNvSpPr txBox="1"/>
            <p:nvPr/>
          </p:nvSpPr>
          <p:spPr>
            <a:xfrm>
              <a:off x="4117977" y="6165878"/>
              <a:ext cx="2280945" cy="52322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A" sz="2800" dirty="0">
                  <a:solidFill>
                    <a:srgbClr val="0070C0"/>
                  </a:solidFill>
                </a:rPr>
                <a:t>Mountain 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88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94E16-900F-6F0A-FC0C-C526B120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4F6CDCA0-D0D4-84B8-9FBA-7715A220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5165" y="11597396"/>
            <a:ext cx="258392" cy="258295"/>
          </a:xfrm>
          <a:prstGeom prst="rect">
            <a:avLst/>
          </a:prstGeom>
        </p:spPr>
      </p:pic>
      <p:pic>
        <p:nvPicPr>
          <p:cNvPr id="38" name="Picture 3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18CACDB-0185-2FA6-B731-06AB2A6988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0901" y="6273244"/>
            <a:ext cx="258392" cy="258295"/>
          </a:xfrm>
          <a:prstGeom prst="rect">
            <a:avLst/>
          </a:prstGeom>
        </p:spPr>
      </p:pic>
      <p:pic>
        <p:nvPicPr>
          <p:cNvPr id="39" name="Picture 38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D68B2A9-0D2D-6DD1-EDAA-941777F5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9845" y="9981956"/>
            <a:ext cx="258392" cy="2582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20E42A-2ABC-B36D-60A3-739A0958B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3657568" y="-2770180"/>
            <a:ext cx="60457" cy="898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D0C654E-B3A9-E3BA-34BF-C8E12F4B2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2302494" y="-4139107"/>
            <a:ext cx="60457" cy="898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E6A073-033D-DE6E-C6AC-5F5F606B6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4448640" y="-903958"/>
            <a:ext cx="60457" cy="89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C42FE8-9973-1019-40B1-99AE0430E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1056751" y="8058566"/>
            <a:ext cx="60457" cy="898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A090F5C-8A84-C74E-BF7B-C3E3FE614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13461640" y="8013646"/>
            <a:ext cx="60457" cy="898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55433FF-3484-1AF7-4038-2B88874F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13086517" y="-2725259"/>
            <a:ext cx="60457" cy="89841"/>
          </a:xfrm>
          <a:prstGeom prst="rect">
            <a:avLst/>
          </a:prstGeom>
        </p:spPr>
      </p:pic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2A8C6108-282C-DACF-37C2-3532DCB55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4863" r="20283" b="18980"/>
          <a:stretch>
            <a:fillRect/>
          </a:stretch>
        </p:blipFill>
        <p:spPr>
          <a:xfrm>
            <a:off x="-5178250" y="-4139107"/>
            <a:ext cx="29292499" cy="1882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6C6836-2A7A-59F5-BA14-E6690A1B08E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89810">
            <a:off x="-963536" y="-557089"/>
            <a:ext cx="15000602" cy="7960637"/>
          </a:xfrm>
          <a:prstGeom prst="rect">
            <a:avLst/>
          </a:prstGeom>
        </p:spPr>
      </p:pic>
      <p:pic>
        <p:nvPicPr>
          <p:cNvPr id="37" name="Picture 36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5C527CD-0418-D3AE-3413-17705B33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090" y="6111696"/>
            <a:ext cx="258392" cy="2582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8272FEA-2643-89F5-CE73-76E9E6E34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4677678" y="4138191"/>
            <a:ext cx="60457" cy="8984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304520-A6C9-7E28-144A-A1F2AF1AE8C6}"/>
              </a:ext>
            </a:extLst>
          </p:cNvPr>
          <p:cNvGrpSpPr/>
          <p:nvPr/>
        </p:nvGrpSpPr>
        <p:grpSpPr>
          <a:xfrm>
            <a:off x="1600527" y="921330"/>
            <a:ext cx="8762995" cy="5003800"/>
            <a:chOff x="1574805" y="956649"/>
            <a:chExt cx="8762995" cy="5003800"/>
          </a:xfrm>
        </p:grpSpPr>
        <p:sp>
          <p:nvSpPr>
            <p:cNvPr id="12" name="Rectangle: Folded Corner 11">
              <a:extLst>
                <a:ext uri="{FF2B5EF4-FFF2-40B4-BE49-F238E27FC236}">
                  <a16:creationId xmlns:a16="http://schemas.microsoft.com/office/drawing/2014/main" id="{BAB5E59C-1F3A-76BB-268C-9FB2693F567A}"/>
                </a:ext>
              </a:extLst>
            </p:cNvPr>
            <p:cNvSpPr/>
            <p:nvPr/>
          </p:nvSpPr>
          <p:spPr>
            <a:xfrm>
              <a:off x="1574805" y="956649"/>
              <a:ext cx="8762995" cy="5003800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4C5FC0-1B70-BDFE-B7C7-238B2FF5FF6F}"/>
                </a:ext>
              </a:extLst>
            </p:cNvPr>
            <p:cNvSpPr txBox="1"/>
            <p:nvPr/>
          </p:nvSpPr>
          <p:spPr>
            <a:xfrm>
              <a:off x="3405226" y="2858384"/>
              <a:ext cx="51021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b="1" dirty="0">
                  <a:solidFill>
                    <a:schemeClr val="bg1"/>
                  </a:solidFill>
                  <a:latin typeface="Lucida Sans" panose="020B0602030504020204" pitchFamily="34" charset="0"/>
                </a:rPr>
                <a:t>Thanks!</a:t>
              </a:r>
            </a:p>
          </p:txBody>
        </p:sp>
      </p:grpSp>
      <p:pic>
        <p:nvPicPr>
          <p:cNvPr id="14" name="Picture 13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1978FD79-CBBD-0D47-2918-EBF8F943E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77" y="1183766"/>
            <a:ext cx="1228443" cy="3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B7BD1A1E-8923-7B60-5D2C-A4509F4960DC}"/>
              </a:ext>
            </a:extLst>
          </p:cNvPr>
          <p:cNvGrpSpPr/>
          <p:nvPr/>
        </p:nvGrpSpPr>
        <p:grpSpPr>
          <a:xfrm>
            <a:off x="0" y="466725"/>
            <a:ext cx="12192000" cy="6278546"/>
            <a:chOff x="0" y="466725"/>
            <a:chExt cx="12192000" cy="62785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176921-5B94-2D95-5313-C8C688F5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662"/>
            <a:stretch>
              <a:fillRect/>
            </a:stretch>
          </p:blipFill>
          <p:spPr>
            <a:xfrm>
              <a:off x="0" y="466725"/>
              <a:ext cx="12192000" cy="6278546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E5C19A-6926-5880-3549-385FB8478837}"/>
                </a:ext>
              </a:extLst>
            </p:cNvPr>
            <p:cNvSpPr/>
            <p:nvPr/>
          </p:nvSpPr>
          <p:spPr>
            <a:xfrm>
              <a:off x="4181475" y="4110038"/>
              <a:ext cx="709613" cy="1114425"/>
            </a:xfrm>
            <a:custGeom>
              <a:avLst/>
              <a:gdLst>
                <a:gd name="connsiteX0" fmla="*/ 709613 w 709613"/>
                <a:gd name="connsiteY0" fmla="*/ 85725 h 1114425"/>
                <a:gd name="connsiteX1" fmla="*/ 571500 w 709613"/>
                <a:gd name="connsiteY1" fmla="*/ 290512 h 1114425"/>
                <a:gd name="connsiteX2" fmla="*/ 552450 w 709613"/>
                <a:gd name="connsiteY2" fmla="*/ 390525 h 1114425"/>
                <a:gd name="connsiteX3" fmla="*/ 642938 w 709613"/>
                <a:gd name="connsiteY3" fmla="*/ 395287 h 1114425"/>
                <a:gd name="connsiteX4" fmla="*/ 619125 w 709613"/>
                <a:gd name="connsiteY4" fmla="*/ 1066800 h 1114425"/>
                <a:gd name="connsiteX5" fmla="*/ 471488 w 709613"/>
                <a:gd name="connsiteY5" fmla="*/ 1081087 h 1114425"/>
                <a:gd name="connsiteX6" fmla="*/ 323850 w 709613"/>
                <a:gd name="connsiteY6" fmla="*/ 1104900 h 1114425"/>
                <a:gd name="connsiteX7" fmla="*/ 247650 w 709613"/>
                <a:gd name="connsiteY7" fmla="*/ 1114425 h 1114425"/>
                <a:gd name="connsiteX8" fmla="*/ 204788 w 709613"/>
                <a:gd name="connsiteY8" fmla="*/ 1033462 h 1114425"/>
                <a:gd name="connsiteX9" fmla="*/ 223838 w 709613"/>
                <a:gd name="connsiteY9" fmla="*/ 938212 h 1114425"/>
                <a:gd name="connsiteX10" fmla="*/ 133350 w 709613"/>
                <a:gd name="connsiteY10" fmla="*/ 685800 h 1114425"/>
                <a:gd name="connsiteX11" fmla="*/ 109538 w 709613"/>
                <a:gd name="connsiteY11" fmla="*/ 590550 h 1114425"/>
                <a:gd name="connsiteX12" fmla="*/ 0 w 709613"/>
                <a:gd name="connsiteY12" fmla="*/ 447675 h 1114425"/>
                <a:gd name="connsiteX13" fmla="*/ 138113 w 709613"/>
                <a:gd name="connsiteY13" fmla="*/ 404812 h 1114425"/>
                <a:gd name="connsiteX14" fmla="*/ 119063 w 709613"/>
                <a:gd name="connsiteY14" fmla="*/ 361950 h 1114425"/>
                <a:gd name="connsiteX15" fmla="*/ 261938 w 709613"/>
                <a:gd name="connsiteY15" fmla="*/ 323850 h 1114425"/>
                <a:gd name="connsiteX16" fmla="*/ 333375 w 709613"/>
                <a:gd name="connsiteY16" fmla="*/ 342900 h 1114425"/>
                <a:gd name="connsiteX17" fmla="*/ 552450 w 709613"/>
                <a:gd name="connsiteY17" fmla="*/ 0 h 1114425"/>
                <a:gd name="connsiteX18" fmla="*/ 709613 w 709613"/>
                <a:gd name="connsiteY18" fmla="*/ 857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09613" h="1114425">
                  <a:moveTo>
                    <a:pt x="709613" y="85725"/>
                  </a:moveTo>
                  <a:lnTo>
                    <a:pt x="571500" y="290512"/>
                  </a:lnTo>
                  <a:lnTo>
                    <a:pt x="552450" y="390525"/>
                  </a:lnTo>
                  <a:lnTo>
                    <a:pt x="642938" y="395287"/>
                  </a:lnTo>
                  <a:lnTo>
                    <a:pt x="619125" y="1066800"/>
                  </a:lnTo>
                  <a:lnTo>
                    <a:pt x="471488" y="1081087"/>
                  </a:lnTo>
                  <a:lnTo>
                    <a:pt x="323850" y="1104900"/>
                  </a:lnTo>
                  <a:lnTo>
                    <a:pt x="247650" y="1114425"/>
                  </a:lnTo>
                  <a:lnTo>
                    <a:pt x="204788" y="1033462"/>
                  </a:lnTo>
                  <a:lnTo>
                    <a:pt x="223838" y="938212"/>
                  </a:lnTo>
                  <a:lnTo>
                    <a:pt x="133350" y="685800"/>
                  </a:lnTo>
                  <a:lnTo>
                    <a:pt x="109538" y="590550"/>
                  </a:lnTo>
                  <a:lnTo>
                    <a:pt x="0" y="447675"/>
                  </a:lnTo>
                  <a:lnTo>
                    <a:pt x="138113" y="404812"/>
                  </a:lnTo>
                  <a:lnTo>
                    <a:pt x="119063" y="361950"/>
                  </a:lnTo>
                  <a:lnTo>
                    <a:pt x="261938" y="323850"/>
                  </a:lnTo>
                  <a:lnTo>
                    <a:pt x="333375" y="342900"/>
                  </a:lnTo>
                  <a:lnTo>
                    <a:pt x="552450" y="0"/>
                  </a:lnTo>
                  <a:lnTo>
                    <a:pt x="709613" y="8572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AA6208-2FA5-1CCF-49FA-ECE470CD32A5}"/>
                </a:ext>
              </a:extLst>
            </p:cNvPr>
            <p:cNvSpPr txBox="1"/>
            <p:nvPr/>
          </p:nvSpPr>
          <p:spPr>
            <a:xfrm>
              <a:off x="10180022" y="5836904"/>
              <a:ext cx="1705723" cy="36933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CA" b="1" dirty="0"/>
                <a:t>1 Parking Zone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D771DB-E7E6-3564-0038-651570A9A1B0}"/>
                </a:ext>
              </a:extLst>
            </p:cNvPr>
            <p:cNvSpPr txBox="1"/>
            <p:nvPr/>
          </p:nvSpPr>
          <p:spPr>
            <a:xfrm>
              <a:off x="3988574" y="3317552"/>
              <a:ext cx="748923" cy="20005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7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CA" dirty="0"/>
                <a:t>East entrance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0A54A0-160C-A691-83DA-E710F1CF0D42}"/>
                </a:ext>
              </a:extLst>
            </p:cNvPr>
            <p:cNvSpPr txBox="1"/>
            <p:nvPr/>
          </p:nvSpPr>
          <p:spPr>
            <a:xfrm>
              <a:off x="7789179" y="886481"/>
              <a:ext cx="782587" cy="20005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7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CA" dirty="0"/>
                <a:t>West entrance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5A503C-3B18-B473-255B-4F731D0A548E}"/>
                </a:ext>
              </a:extLst>
            </p:cNvPr>
            <p:cNvSpPr txBox="1"/>
            <p:nvPr/>
          </p:nvSpPr>
          <p:spPr>
            <a:xfrm>
              <a:off x="5063787" y="4972354"/>
              <a:ext cx="447558" cy="20005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CA" sz="700" b="1" dirty="0"/>
                <a:t>Bridge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64DD6F-DBB2-D726-9452-D5340EDD62CF}"/>
                </a:ext>
              </a:extLst>
            </p:cNvPr>
            <p:cNvSpPr txBox="1"/>
            <p:nvPr/>
          </p:nvSpPr>
          <p:spPr>
            <a:xfrm>
              <a:off x="4891088" y="5560043"/>
              <a:ext cx="739305" cy="200055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7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CA" dirty="0"/>
                <a:t>Mountain Ave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C9B75C-0F21-F59E-91DC-E1B5571C1919}"/>
                </a:ext>
              </a:extLst>
            </p:cNvPr>
            <p:cNvCxnSpPr>
              <a:cxnSpLocks/>
              <a:stCxn id="56" idx="6"/>
              <a:endCxn id="19" idx="1"/>
            </p:cNvCxnSpPr>
            <p:nvPr/>
          </p:nvCxnSpPr>
          <p:spPr>
            <a:xfrm flipV="1">
              <a:off x="4735467" y="5072382"/>
              <a:ext cx="328320" cy="229019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1376E4-3259-DFE2-2469-9C4A8B9CA1CC}"/>
                </a:ext>
              </a:extLst>
            </p:cNvPr>
            <p:cNvCxnSpPr>
              <a:cxnSpLocks/>
              <a:stCxn id="18" idx="1"/>
              <a:endCxn id="51" idx="6"/>
            </p:cNvCxnSpPr>
            <p:nvPr/>
          </p:nvCxnSpPr>
          <p:spPr>
            <a:xfrm flipH="1" flipV="1">
              <a:off x="7588285" y="841547"/>
              <a:ext cx="200894" cy="144962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3F05B7-7A4C-2590-7DE8-7AFE66BC6396}"/>
                </a:ext>
              </a:extLst>
            </p:cNvPr>
            <p:cNvCxnSpPr>
              <a:cxnSpLocks/>
              <a:stCxn id="14" idx="6"/>
              <a:endCxn id="17" idx="1"/>
            </p:cNvCxnSpPr>
            <p:nvPr/>
          </p:nvCxnSpPr>
          <p:spPr>
            <a:xfrm>
              <a:off x="3764756" y="3340789"/>
              <a:ext cx="223818" cy="76791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85A5EC6-D700-F2C5-044B-68194EB9407B}"/>
                </a:ext>
              </a:extLst>
            </p:cNvPr>
            <p:cNvCxnSpPr>
              <a:cxnSpLocks/>
              <a:stCxn id="60" idx="3"/>
              <a:endCxn id="20" idx="1"/>
            </p:cNvCxnSpPr>
            <p:nvPr/>
          </p:nvCxnSpPr>
          <p:spPr>
            <a:xfrm>
              <a:off x="4806672" y="5513822"/>
              <a:ext cx="84416" cy="146249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6942C5-9A35-B8CD-B9C2-E88C9D85F22F}"/>
                </a:ext>
              </a:extLst>
            </p:cNvPr>
            <p:cNvSpPr txBox="1"/>
            <p:nvPr/>
          </p:nvSpPr>
          <p:spPr>
            <a:xfrm>
              <a:off x="2989843" y="4450775"/>
              <a:ext cx="843501" cy="20005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7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CA" dirty="0"/>
                <a:t>Downtown Zone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ED3F90-E991-20F1-8F87-0068611A670E}"/>
                </a:ext>
              </a:extLst>
            </p:cNvPr>
            <p:cNvCxnSpPr>
              <a:cxnSpLocks/>
              <a:stCxn id="32" idx="3"/>
              <a:endCxn id="9" idx="11"/>
            </p:cNvCxnSpPr>
            <p:nvPr/>
          </p:nvCxnSpPr>
          <p:spPr>
            <a:xfrm>
              <a:off x="3833344" y="4550803"/>
              <a:ext cx="457669" cy="149785"/>
            </a:xfrm>
            <a:prstGeom prst="line">
              <a:avLst/>
            </a:prstGeom>
            <a:ln w="3175">
              <a:solidFill>
                <a:schemeClr val="accent2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FFDE2D-CAE5-3F25-512B-94153D842A54}"/>
                </a:ext>
              </a:extLst>
            </p:cNvPr>
            <p:cNvSpPr txBox="1"/>
            <p:nvPr/>
          </p:nvSpPr>
          <p:spPr>
            <a:xfrm>
              <a:off x="3077207" y="4638270"/>
              <a:ext cx="6687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" dirty="0"/>
                <a:t>28 Parking lots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AA584F5-C422-9122-AB7B-D70A80076415}"/>
                </a:ext>
              </a:extLst>
            </p:cNvPr>
            <p:cNvGrpSpPr/>
            <p:nvPr/>
          </p:nvGrpSpPr>
          <p:grpSpPr>
            <a:xfrm>
              <a:off x="3590925" y="3252577"/>
              <a:ext cx="173831" cy="176423"/>
              <a:chOff x="3077207" y="3313299"/>
              <a:chExt cx="297183" cy="29718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4ED6402-DD75-AA00-4FA7-1309A6323A60}"/>
                  </a:ext>
                </a:extLst>
              </p:cNvPr>
              <p:cNvSpPr/>
              <p:nvPr/>
            </p:nvSpPr>
            <p:spPr>
              <a:xfrm>
                <a:off x="3077207" y="3313299"/>
                <a:ext cx="297183" cy="297183"/>
              </a:xfrm>
              <a:prstGeom prst="ellipse">
                <a:avLst/>
              </a:prstGeom>
              <a:solidFill>
                <a:schemeClr val="accent6">
                  <a:alpha val="50000"/>
                </a:schemeClr>
              </a:solidFill>
              <a:ln w="3175">
                <a:solidFill>
                  <a:schemeClr val="accent3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C3AD6D7-EA2C-E6AB-FC14-43A7E1E0B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85" b="95763" l="6504" r="91057">
                            <a14:foregroundMark x1="51220" y1="91525" x2="50407" y2="86441"/>
                            <a14:foregroundMark x1="52846" y1="95763" x2="52846" y2="77119"/>
                            <a14:foregroundMark x1="48903" y1="9526" x2="48780" y2="10169"/>
                            <a14:foregroundMark x1="91057" y1="50000" x2="86179" y2="48305"/>
                            <a14:backgroundMark x1="49593" y1="2542" x2="49593" y2="2542"/>
                            <a14:backgroundMark x1="49593" y1="2542" x2="44715" y2="339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90634" y="3332221"/>
                <a:ext cx="270327" cy="259338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08D158B-1E4E-73E3-D989-ADF6B88FB3DC}"/>
                </a:ext>
              </a:extLst>
            </p:cNvPr>
            <p:cNvGrpSpPr/>
            <p:nvPr/>
          </p:nvGrpSpPr>
          <p:grpSpPr>
            <a:xfrm>
              <a:off x="7414454" y="753335"/>
              <a:ext cx="173831" cy="176423"/>
              <a:chOff x="3077207" y="3313299"/>
              <a:chExt cx="297183" cy="29718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B1C5017-CCE3-0D49-0860-F6AEEE28CC13}"/>
                  </a:ext>
                </a:extLst>
              </p:cNvPr>
              <p:cNvSpPr/>
              <p:nvPr/>
            </p:nvSpPr>
            <p:spPr>
              <a:xfrm>
                <a:off x="3077207" y="3313299"/>
                <a:ext cx="297183" cy="297183"/>
              </a:xfrm>
              <a:prstGeom prst="ellipse">
                <a:avLst/>
              </a:prstGeom>
              <a:solidFill>
                <a:schemeClr val="accent6">
                  <a:alpha val="50000"/>
                </a:schemeClr>
              </a:solidFill>
              <a:ln w="3175">
                <a:solidFill>
                  <a:schemeClr val="accent3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9A8E959-5505-61B6-A5CF-B143095B9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85" b="95763" l="6504" r="91057">
                            <a14:foregroundMark x1="51220" y1="91525" x2="50407" y2="86441"/>
                            <a14:foregroundMark x1="52846" y1="95763" x2="52846" y2="77119"/>
                            <a14:foregroundMark x1="48903" y1="9526" x2="48780" y2="10169"/>
                            <a14:foregroundMark x1="91057" y1="50000" x2="86179" y2="48305"/>
                            <a14:backgroundMark x1="49593" y1="2542" x2="49593" y2="2542"/>
                            <a14:backgroundMark x1="49593" y1="2542" x2="44715" y2="339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90634" y="3332221"/>
                <a:ext cx="270327" cy="259338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F7A94FE-4174-B58D-7C06-21CF4F3E4D51}"/>
                </a:ext>
              </a:extLst>
            </p:cNvPr>
            <p:cNvGrpSpPr/>
            <p:nvPr/>
          </p:nvGrpSpPr>
          <p:grpSpPr>
            <a:xfrm>
              <a:off x="4561636" y="5213189"/>
              <a:ext cx="173831" cy="176423"/>
              <a:chOff x="3077207" y="3313299"/>
              <a:chExt cx="297183" cy="29718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4D177DD-C1DA-EE96-2FFB-A8144E3C59CD}"/>
                  </a:ext>
                </a:extLst>
              </p:cNvPr>
              <p:cNvSpPr/>
              <p:nvPr/>
            </p:nvSpPr>
            <p:spPr>
              <a:xfrm>
                <a:off x="3077207" y="3313299"/>
                <a:ext cx="297183" cy="297183"/>
              </a:xfrm>
              <a:prstGeom prst="ellipse">
                <a:avLst/>
              </a:prstGeom>
              <a:solidFill>
                <a:schemeClr val="accent6">
                  <a:alpha val="50000"/>
                </a:schemeClr>
              </a:solidFill>
              <a:ln w="3175">
                <a:solidFill>
                  <a:schemeClr val="accent3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EE7473B-C2AC-F598-6E59-7BC6ACB20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85" b="95763" l="6504" r="91057">
                            <a14:foregroundMark x1="51220" y1="91525" x2="50407" y2="86441"/>
                            <a14:foregroundMark x1="52846" y1="95763" x2="52846" y2="77119"/>
                            <a14:foregroundMark x1="48903" y1="9526" x2="48780" y2="10169"/>
                            <a14:foregroundMark x1="91057" y1="50000" x2="86179" y2="48305"/>
                            <a14:backgroundMark x1="49593" y1="2542" x2="49593" y2="2542"/>
                            <a14:backgroundMark x1="49593" y1="2542" x2="44715" y2="339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90634" y="3332221"/>
                <a:ext cx="270327" cy="259338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80D235F-6511-1CF7-B3E2-A8A8108C50EA}"/>
                </a:ext>
              </a:extLst>
            </p:cNvPr>
            <p:cNvGrpSpPr/>
            <p:nvPr/>
          </p:nvGrpSpPr>
          <p:grpSpPr>
            <a:xfrm>
              <a:off x="4640696" y="5425611"/>
              <a:ext cx="173831" cy="176423"/>
              <a:chOff x="3077207" y="3313299"/>
              <a:chExt cx="297183" cy="29718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694E751-E5B7-5A57-91A1-11392BBE0701}"/>
                  </a:ext>
                </a:extLst>
              </p:cNvPr>
              <p:cNvSpPr/>
              <p:nvPr/>
            </p:nvSpPr>
            <p:spPr>
              <a:xfrm>
                <a:off x="3077207" y="3313299"/>
                <a:ext cx="297183" cy="297183"/>
              </a:xfrm>
              <a:prstGeom prst="ellipse">
                <a:avLst/>
              </a:prstGeom>
              <a:solidFill>
                <a:schemeClr val="accent6">
                  <a:alpha val="50000"/>
                </a:schemeClr>
              </a:solidFill>
              <a:ln w="3175">
                <a:solidFill>
                  <a:schemeClr val="accent3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FC397B9-AEDD-6A06-5BA5-BF5330B20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85" b="95763" l="6504" r="91057">
                            <a14:foregroundMark x1="51220" y1="91525" x2="50407" y2="86441"/>
                            <a14:foregroundMark x1="52846" y1="95763" x2="52846" y2="77119"/>
                            <a14:foregroundMark x1="48903" y1="9526" x2="48780" y2="10169"/>
                            <a14:foregroundMark x1="91057" y1="50000" x2="86179" y2="48305"/>
                            <a14:backgroundMark x1="49593" y1="2542" x2="49593" y2="2542"/>
                            <a14:backgroundMark x1="49593" y1="2542" x2="44715" y2="339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90634" y="3332221"/>
                <a:ext cx="270327" cy="259338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4C36328-54BB-AD6D-E958-2742C1E706CE}"/>
                </a:ext>
              </a:extLst>
            </p:cNvPr>
            <p:cNvGrpSpPr/>
            <p:nvPr/>
          </p:nvGrpSpPr>
          <p:grpSpPr>
            <a:xfrm>
              <a:off x="579247" y="1322438"/>
              <a:ext cx="1824089" cy="4191384"/>
              <a:chOff x="579247" y="1322438"/>
              <a:chExt cx="1824089" cy="4191384"/>
            </a:xfrm>
          </p:grpSpPr>
          <p:pic>
            <p:nvPicPr>
              <p:cNvPr id="8" name="Picture 7" descr="A map with a blue circle&#10;&#10;AI-generated content may be incorrect.">
                <a:extLst>
                  <a:ext uri="{FF2B5EF4-FFF2-40B4-BE49-F238E27FC236}">
                    <a16:creationId xmlns:a16="http://schemas.microsoft.com/office/drawing/2014/main" id="{28D9E5CB-07FF-61A6-62C5-E392D29F1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27"/>
              <a:stretch>
                <a:fillRect/>
              </a:stretch>
            </p:blipFill>
            <p:spPr>
              <a:xfrm>
                <a:off x="652650" y="1816585"/>
                <a:ext cx="1750686" cy="369723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E9F2FFD-BC2F-9631-7905-4CF32656753E}"/>
                  </a:ext>
                </a:extLst>
              </p:cNvPr>
              <p:cNvSpPr txBox="1"/>
              <p:nvPr/>
            </p:nvSpPr>
            <p:spPr>
              <a:xfrm>
                <a:off x="579247" y="1322438"/>
                <a:ext cx="1824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Blinkay App</a:t>
                </a:r>
                <a:endParaRPr lang="en-CA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reet with buildings and trees in front of mountains&#10;&#10;AI-generated content may be incorrect.">
            <a:extLst>
              <a:ext uri="{FF2B5EF4-FFF2-40B4-BE49-F238E27FC236}">
                <a16:creationId xmlns:a16="http://schemas.microsoft.com/office/drawing/2014/main" id="{C93DA21F-439D-0658-A19B-C0EE572B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9" y="1371374"/>
            <a:ext cx="11946831" cy="5613626"/>
          </a:xfrm>
          <a:prstGeom prst="rect">
            <a:avLst/>
          </a:prstGeom>
        </p:spPr>
      </p:pic>
      <p:pic>
        <p:nvPicPr>
          <p:cNvPr id="11" name="Picture 10" descr="A black background with red letters&#10;&#10;AI-generated content may be incorrect.">
            <a:extLst>
              <a:ext uri="{FF2B5EF4-FFF2-40B4-BE49-F238E27FC236}">
                <a16:creationId xmlns:a16="http://schemas.microsoft.com/office/drawing/2014/main" id="{C639BC65-EE66-A5C6-253E-008ED4E45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6" y="286833"/>
            <a:ext cx="2243244" cy="575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FBA3C6-0166-64C9-2A34-F023E2375C4B}"/>
              </a:ext>
            </a:extLst>
          </p:cNvPr>
          <p:cNvSpPr txBox="1"/>
          <p:nvPr/>
        </p:nvSpPr>
        <p:spPr>
          <a:xfrm>
            <a:off x="8261645" y="263646"/>
            <a:ext cx="393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October 20, 2029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CBA58-1E2C-144A-5F06-8CE57711CC5E}"/>
              </a:ext>
            </a:extLst>
          </p:cNvPr>
          <p:cNvSpPr txBox="1"/>
          <p:nvPr/>
        </p:nvSpPr>
        <p:spPr>
          <a:xfrm>
            <a:off x="3843549" y="639519"/>
            <a:ext cx="8348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CMPT-3835-Machine Learning Work Integrated Project II</a:t>
            </a:r>
            <a:endParaRPr lang="en-C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F322A-F7B4-BC96-E104-C54D4BF1FD0C}"/>
              </a:ext>
            </a:extLst>
          </p:cNvPr>
          <p:cNvSpPr txBox="1"/>
          <p:nvPr/>
        </p:nvSpPr>
        <p:spPr>
          <a:xfrm>
            <a:off x="1241007" y="2641289"/>
            <a:ext cx="970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bg1"/>
                </a:solidFill>
                <a:latin typeface="Lucida Sans" panose="020B0602030504020204" pitchFamily="34" charset="0"/>
              </a:rPr>
              <a:t>Mobility Innovator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FFC2F-831A-CCC3-6262-882D249FB058}"/>
              </a:ext>
            </a:extLst>
          </p:cNvPr>
          <p:cNvSpPr txBox="1"/>
          <p:nvPr/>
        </p:nvSpPr>
        <p:spPr>
          <a:xfrm>
            <a:off x="1147189" y="4017436"/>
            <a:ext cx="9709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latin typeface="Lucida Sans" panose="020B0602030504020204" pitchFamily="34" charset="0"/>
              </a:rPr>
              <a:t>Banff Traffic Management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C4FEED-1A39-47B7-B56F-21A5772332F8}"/>
              </a:ext>
            </a:extLst>
          </p:cNvPr>
          <p:cNvSpPr/>
          <p:nvPr/>
        </p:nvSpPr>
        <p:spPr>
          <a:xfrm>
            <a:off x="-4" y="6281981"/>
            <a:ext cx="12191998" cy="371873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75F70-5F4E-ECB7-CF13-FCF9A8E041A2}"/>
              </a:ext>
            </a:extLst>
          </p:cNvPr>
          <p:cNvSpPr txBox="1"/>
          <p:nvPr/>
        </p:nvSpPr>
        <p:spPr>
          <a:xfrm>
            <a:off x="143566" y="6314028"/>
            <a:ext cx="834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Instructor Name: Uchenna Mgbaja, Palwasha Afsar</a:t>
            </a:r>
            <a:endParaRPr lang="en-CA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DA015A-CBB4-92F8-81BF-68E736F7AC65}"/>
              </a:ext>
            </a:extLst>
          </p:cNvPr>
          <p:cNvSpPr/>
          <p:nvPr/>
        </p:nvSpPr>
        <p:spPr>
          <a:xfrm>
            <a:off x="-2757712" y="0"/>
            <a:ext cx="2757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AFEBB9-BD53-64F9-E72A-F24C146D26D9}"/>
              </a:ext>
            </a:extLst>
          </p:cNvPr>
          <p:cNvSpPr/>
          <p:nvPr/>
        </p:nvSpPr>
        <p:spPr>
          <a:xfrm>
            <a:off x="12191997" y="152"/>
            <a:ext cx="27577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 descr="A map of a city&#10;&#10;AI-generated content may be incorrect.">
            <a:extLst>
              <a:ext uri="{FF2B5EF4-FFF2-40B4-BE49-F238E27FC236}">
                <a16:creationId xmlns:a16="http://schemas.microsoft.com/office/drawing/2014/main" id="{127605EC-1874-E3FF-F603-9B070EFD6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640096" y="7208695"/>
            <a:ext cx="8911807" cy="5728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325F1D-8896-AEFE-DE62-BC20E343F16B}"/>
              </a:ext>
            </a:extLst>
          </p:cNvPr>
          <p:cNvSpPr/>
          <p:nvPr/>
        </p:nvSpPr>
        <p:spPr>
          <a:xfrm>
            <a:off x="1420225" y="5840283"/>
            <a:ext cx="2085171" cy="275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Aquiles Escarra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AA2A4-3EAF-B96E-05E9-2B68E3587900}"/>
              </a:ext>
            </a:extLst>
          </p:cNvPr>
          <p:cNvSpPr/>
          <p:nvPr/>
        </p:nvSpPr>
        <p:spPr>
          <a:xfrm>
            <a:off x="3769061" y="5840283"/>
            <a:ext cx="2085171" cy="275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Inderjeet Singh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B0A1AC-39E0-D49E-6735-4A8CB11CE904}"/>
              </a:ext>
            </a:extLst>
          </p:cNvPr>
          <p:cNvSpPr/>
          <p:nvPr/>
        </p:nvSpPr>
        <p:spPr>
          <a:xfrm>
            <a:off x="6117897" y="5840283"/>
            <a:ext cx="2085171" cy="275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Aditya Mehta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4CA73-F96E-A819-4741-A73CCDB43688}"/>
              </a:ext>
            </a:extLst>
          </p:cNvPr>
          <p:cNvSpPr/>
          <p:nvPr/>
        </p:nvSpPr>
        <p:spPr>
          <a:xfrm>
            <a:off x="8466732" y="5840283"/>
            <a:ext cx="2085171" cy="2758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Yungvir Singh</a:t>
            </a:r>
          </a:p>
        </p:txBody>
      </p:sp>
    </p:spTree>
    <p:extLst>
      <p:ext uri="{BB962C8B-B14F-4D97-AF65-F5344CB8AC3E}">
        <p14:creationId xmlns:p14="http://schemas.microsoft.com/office/powerpoint/2010/main" val="293316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AD4F8315-35D2-E1C4-34FB-8211AA42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729834A-557A-9DEC-FB25-EBD7C68F7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1" name="Picture 1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0219B37-B340-9249-4872-8403F32A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99" y="6022506"/>
            <a:ext cx="258392" cy="258295"/>
          </a:xfrm>
          <a:prstGeom prst="rect">
            <a:avLst/>
          </a:prstGeom>
        </p:spPr>
      </p:pic>
      <p:pic>
        <p:nvPicPr>
          <p:cNvPr id="12" name="Picture 11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A8F0330-C8FC-292A-1374-AD3C1659F3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74" y="536806"/>
            <a:ext cx="258392" cy="258295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62B9313-E179-D799-7965-D48BFBE242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B56C464-779A-CF3C-3786-4CA5BCB98F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5" name="Picture 14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EB28AE8-BAE0-DDE0-783B-C59F0F1CF9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63" y="698354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17789BA-1790-B6F6-BC00-0D998F2CA5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7" name="Picture 16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3E7CB7E4-5F27-5626-8AA2-CDC31E8F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19" y="4407066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80C4D7A-1291-0210-56E1-DDF46995F9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693CFF30-CAB6-F64C-CE1D-BFB1AEBF86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1078AD5-30AB-A9E2-46F1-DA4D2E7BB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05014D-1405-7A1B-8C76-DF52719A3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975354" y="2406013"/>
            <a:ext cx="60457" cy="898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37215A-5E51-1CCE-F14D-65509DFF9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46158" y="2159345"/>
            <a:ext cx="60457" cy="89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98BD6B-5E55-28D9-C76B-BE93515AA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76386" y="2563801"/>
            <a:ext cx="60457" cy="898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6ED91D-7F2B-D406-9D79-91034522F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19674" y="2665152"/>
            <a:ext cx="60457" cy="898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6C632D-5EAA-CE15-305B-5C082EEE7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706363" y="2748965"/>
            <a:ext cx="60457" cy="898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DC6D3B-3895-020E-19F3-31D556173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975354" y="2838806"/>
            <a:ext cx="60457" cy="898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23A1FB4-7505-6249-03A3-9E75A88DF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4114581" y="2634551"/>
            <a:ext cx="60457" cy="89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252F8B-C036-44AC-1B62-A98FBECC2A3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16BBE193-3A85-5A7E-305B-EAE15EFFD9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pic>
        <p:nvPicPr>
          <p:cNvPr id="3" name="Picture 2" descr="A street with buildings and trees in front of mountains&#10;&#10;AI-generated content may be incorrect.">
            <a:extLst>
              <a:ext uri="{FF2B5EF4-FFF2-40B4-BE49-F238E27FC236}">
                <a16:creationId xmlns:a16="http://schemas.microsoft.com/office/drawing/2014/main" id="{F40DC018-F029-2C9D-F9A7-805832F75B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4" y="-5506500"/>
            <a:ext cx="11946831" cy="561362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E0DB7591-3EAE-B740-70F0-962C1A395887}"/>
              </a:ext>
            </a:extLst>
          </p:cNvPr>
          <p:cNvGrpSpPr/>
          <p:nvPr/>
        </p:nvGrpSpPr>
        <p:grpSpPr>
          <a:xfrm>
            <a:off x="1600527" y="921330"/>
            <a:ext cx="8762995" cy="5003800"/>
            <a:chOff x="1574805" y="956649"/>
            <a:chExt cx="8762995" cy="50038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49E6-DD45-049C-CC72-26248D823FA5}"/>
                </a:ext>
              </a:extLst>
            </p:cNvPr>
            <p:cNvGrpSpPr/>
            <p:nvPr/>
          </p:nvGrpSpPr>
          <p:grpSpPr>
            <a:xfrm>
              <a:off x="1574805" y="956649"/>
              <a:ext cx="8762995" cy="5003800"/>
              <a:chOff x="1574805" y="956649"/>
              <a:chExt cx="8762995" cy="5003800"/>
            </a:xfrm>
          </p:grpSpPr>
          <p:sp>
            <p:nvSpPr>
              <p:cNvPr id="5" name="Rectangle: Folded Corner 4">
                <a:extLst>
                  <a:ext uri="{FF2B5EF4-FFF2-40B4-BE49-F238E27FC236}">
                    <a16:creationId xmlns:a16="http://schemas.microsoft.com/office/drawing/2014/main" id="{D73CECF0-2F5F-421D-40D8-FF07BBB9D627}"/>
                  </a:ext>
                </a:extLst>
              </p:cNvPr>
              <p:cNvSpPr/>
              <p:nvPr/>
            </p:nvSpPr>
            <p:spPr>
              <a:xfrm>
                <a:off x="1574805" y="956649"/>
                <a:ext cx="8762995" cy="5003800"/>
              </a:xfrm>
              <a:prstGeom prst="foldedCorner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B75244-E244-846B-1739-02C5E65AB726}"/>
                  </a:ext>
                </a:extLst>
              </p:cNvPr>
              <p:cNvSpPr txBox="1"/>
              <p:nvPr/>
            </p:nvSpPr>
            <p:spPr>
              <a:xfrm>
                <a:off x="1854200" y="1256811"/>
                <a:ext cx="510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b="1" dirty="0">
                    <a:solidFill>
                      <a:schemeClr val="bg1"/>
                    </a:solidFill>
                    <a:latin typeface="Lucida Sans" panose="020B0602030504020204" pitchFamily="34" charset="0"/>
                  </a:rPr>
                  <a:t>Problem Statement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82E2A4E-978F-E5AF-9EE4-65E819CD2B5B}"/>
                </a:ext>
              </a:extLst>
            </p:cNvPr>
            <p:cNvGrpSpPr/>
            <p:nvPr/>
          </p:nvGrpSpPr>
          <p:grpSpPr>
            <a:xfrm>
              <a:off x="2285678" y="2417114"/>
              <a:ext cx="7255196" cy="2585323"/>
              <a:chOff x="2285678" y="2417114"/>
              <a:chExt cx="7255196" cy="258532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25943-D0E9-4E24-94EA-249C18BF1900}"/>
                  </a:ext>
                </a:extLst>
              </p:cNvPr>
              <p:cNvSpPr txBox="1"/>
              <p:nvPr/>
            </p:nvSpPr>
            <p:spPr>
              <a:xfrm>
                <a:off x="2651124" y="2417114"/>
                <a:ext cx="688975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Predict hourly parking occupancy in Banff to understand temporal demand patterns and optimize parking availability.</a:t>
                </a: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Detect when parking lots reach saturation (≥90% occupancy) to support real-time management and visitor guidance.</a:t>
                </a: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7FD11C8-A6E4-8C21-7876-1027A1C0A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678" y="2608721"/>
                <a:ext cx="241622" cy="209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049E389-551E-BD4E-3F1A-E0A080F54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678" y="3998524"/>
                <a:ext cx="24162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2335AFB-4B3C-E3B5-3548-53F46458E2B8}"/>
              </a:ext>
            </a:extLst>
          </p:cNvPr>
          <p:cNvSpPr txBox="1"/>
          <p:nvPr/>
        </p:nvSpPr>
        <p:spPr>
          <a:xfrm>
            <a:off x="7843503" y="2087248"/>
            <a:ext cx="162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Regression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7EC1D-D6F5-770A-2902-B0D266B7E47E}"/>
              </a:ext>
            </a:extLst>
          </p:cNvPr>
          <p:cNvSpPr txBox="1"/>
          <p:nvPr/>
        </p:nvSpPr>
        <p:spPr>
          <a:xfrm>
            <a:off x="7853977" y="3355518"/>
            <a:ext cx="1798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Classification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303ECD-8F58-D183-2E27-29A4B6466A4C}"/>
              </a:ext>
            </a:extLst>
          </p:cNvPr>
          <p:cNvGrpSpPr/>
          <p:nvPr/>
        </p:nvGrpSpPr>
        <p:grpSpPr>
          <a:xfrm>
            <a:off x="14764258" y="936956"/>
            <a:ext cx="8796700" cy="5003799"/>
            <a:chOff x="1543558" y="936956"/>
            <a:chExt cx="8796700" cy="5003799"/>
          </a:xfrm>
        </p:grpSpPr>
        <p:sp>
          <p:nvSpPr>
            <p:cNvPr id="60" name="Rectangle: Folded Corner 59">
              <a:extLst>
                <a:ext uri="{FF2B5EF4-FFF2-40B4-BE49-F238E27FC236}">
                  <a16:creationId xmlns:a16="http://schemas.microsoft.com/office/drawing/2014/main" id="{EBD6804B-12D9-1033-2E36-63B8EB9EF11A}"/>
                </a:ext>
              </a:extLst>
            </p:cNvPr>
            <p:cNvSpPr/>
            <p:nvPr/>
          </p:nvSpPr>
          <p:spPr>
            <a:xfrm>
              <a:off x="1543558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4EAEF8-C1F1-877F-D382-E6B0B75773F3}"/>
                </a:ext>
              </a:extLst>
            </p:cNvPr>
            <p:cNvSpPr txBox="1"/>
            <p:nvPr/>
          </p:nvSpPr>
          <p:spPr>
            <a:xfrm>
              <a:off x="1850430" y="1221492"/>
              <a:ext cx="1271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b="1" dirty="0">
                  <a:solidFill>
                    <a:schemeClr val="bg1"/>
                  </a:solidFill>
                  <a:latin typeface="Lucida Sans" panose="020B0602030504020204" pitchFamily="34" charset="0"/>
                </a:rPr>
                <a:t>Data</a:t>
              </a:r>
            </a:p>
          </p:txBody>
        </p:sp>
        <p:sp>
          <p:nvSpPr>
            <p:cNvPr id="62" name="Rectangle: Folded Corner 61">
              <a:extLst>
                <a:ext uri="{FF2B5EF4-FFF2-40B4-BE49-F238E27FC236}">
                  <a16:creationId xmlns:a16="http://schemas.microsoft.com/office/drawing/2014/main" id="{7D745E04-6857-178A-D900-6082E3086E1D}"/>
                </a:ext>
              </a:extLst>
            </p:cNvPr>
            <p:cNvSpPr/>
            <p:nvPr/>
          </p:nvSpPr>
          <p:spPr>
            <a:xfrm>
              <a:off x="1727205" y="1867823"/>
              <a:ext cx="8423474" cy="3495482"/>
            </a:xfrm>
            <a:prstGeom prst="foldedCorner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7814CA-EE98-E001-8AC5-EE1B62A556F9}"/>
                </a:ext>
              </a:extLst>
            </p:cNvPr>
            <p:cNvSpPr txBox="1"/>
            <p:nvPr/>
          </p:nvSpPr>
          <p:spPr>
            <a:xfrm>
              <a:off x="1543558" y="5690595"/>
              <a:ext cx="31343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CornerStone Solutions Inc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287F090-DFD5-1BF9-7907-84E67091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88" y="1923245"/>
              <a:ext cx="8151058" cy="3340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31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0F747-7A7B-583A-8085-77BD3803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120A8E62-E2BF-BC68-8A1E-71A5B6E51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8EF89FB-7ADA-6006-0AB5-1058717B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1" name="Picture 1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E5BD040-56A6-8017-2555-4FF07FDFE5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99" y="6022506"/>
            <a:ext cx="258392" cy="258295"/>
          </a:xfrm>
          <a:prstGeom prst="rect">
            <a:avLst/>
          </a:prstGeom>
        </p:spPr>
      </p:pic>
      <p:pic>
        <p:nvPicPr>
          <p:cNvPr id="12" name="Picture 11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FCC0CB1-FE48-ECB5-C9D4-94C97569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74" y="536806"/>
            <a:ext cx="258392" cy="258295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B6C58CF-C6AD-D28A-D161-E810C0549D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D9543D6-2382-A51F-0284-644BF55847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5" name="Picture 14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F0AA58A-976C-B979-0242-EBA61C332F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63" y="698354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F18EB1F-5BFC-082C-3749-0B8CE1B2C3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8AC4D66-ECE4-E2C5-DCB7-AB546093DE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71C3C492-3DBE-5446-1335-68CBE4AB72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72B9E08-24BB-0A89-F9F1-0FD7D4C1B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3AB0AA-85D9-807F-3B4D-C3412EBAED2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7D9B4C2B-FC68-67C0-E6EC-5ECB9044F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6474DD6C-35F5-42D8-2738-6B0D99FF01AF}"/>
              </a:ext>
            </a:extLst>
          </p:cNvPr>
          <p:cNvGrpSpPr/>
          <p:nvPr/>
        </p:nvGrpSpPr>
        <p:grpSpPr>
          <a:xfrm>
            <a:off x="-10110517" y="921330"/>
            <a:ext cx="8762995" cy="5003800"/>
            <a:chOff x="1574805" y="956649"/>
            <a:chExt cx="8762995" cy="50038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9DB1EB-0914-E616-C8EB-79F297AD148A}"/>
                </a:ext>
              </a:extLst>
            </p:cNvPr>
            <p:cNvGrpSpPr/>
            <p:nvPr/>
          </p:nvGrpSpPr>
          <p:grpSpPr>
            <a:xfrm>
              <a:off x="1574805" y="956649"/>
              <a:ext cx="8762995" cy="5003800"/>
              <a:chOff x="1574805" y="956649"/>
              <a:chExt cx="8762995" cy="5003800"/>
            </a:xfrm>
          </p:grpSpPr>
          <p:sp>
            <p:nvSpPr>
              <p:cNvPr id="5" name="Rectangle: Folded Corner 4">
                <a:extLst>
                  <a:ext uri="{FF2B5EF4-FFF2-40B4-BE49-F238E27FC236}">
                    <a16:creationId xmlns:a16="http://schemas.microsoft.com/office/drawing/2014/main" id="{4588F1CA-B25F-BB4C-ABD2-C426332804D0}"/>
                  </a:ext>
                </a:extLst>
              </p:cNvPr>
              <p:cNvSpPr/>
              <p:nvPr/>
            </p:nvSpPr>
            <p:spPr>
              <a:xfrm>
                <a:off x="1574805" y="956649"/>
                <a:ext cx="8762995" cy="5003800"/>
              </a:xfrm>
              <a:prstGeom prst="foldedCorner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02667-0BC5-3015-81A0-69DBF3A7FDFE}"/>
                  </a:ext>
                </a:extLst>
              </p:cNvPr>
              <p:cNvSpPr txBox="1"/>
              <p:nvPr/>
            </p:nvSpPr>
            <p:spPr>
              <a:xfrm>
                <a:off x="1854200" y="1256811"/>
                <a:ext cx="5102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b="1" dirty="0">
                    <a:solidFill>
                      <a:schemeClr val="bg1"/>
                    </a:solidFill>
                    <a:latin typeface="Lucida Sans" panose="020B0602030504020204" pitchFamily="34" charset="0"/>
                  </a:rPr>
                  <a:t>Problem Statement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50BD8BD-2268-1590-942A-171B1FADFA0A}"/>
                </a:ext>
              </a:extLst>
            </p:cNvPr>
            <p:cNvGrpSpPr/>
            <p:nvPr/>
          </p:nvGrpSpPr>
          <p:grpSpPr>
            <a:xfrm>
              <a:off x="2285678" y="2417114"/>
              <a:ext cx="7255196" cy="2862322"/>
              <a:chOff x="2285678" y="2417114"/>
              <a:chExt cx="7255196" cy="286232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280127-A21E-B7D6-60E9-259E9FDE2B34}"/>
                  </a:ext>
                </a:extLst>
              </p:cNvPr>
              <p:cNvSpPr txBox="1"/>
              <p:nvPr/>
            </p:nvSpPr>
            <p:spPr>
              <a:xfrm>
                <a:off x="2651124" y="2417114"/>
                <a:ext cx="688975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Predict hourly parking occupancy in Banff to understand temporal demand patterns and optimize parking availability.</a:t>
                </a: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Detect when parking lots reach saturation (≥90% occupancy) to support real-time management and visitor guidance.</a:t>
                </a: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endParaRPr lang="en-CA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CA" dirty="0">
                    <a:solidFill>
                      <a:schemeClr val="bg1"/>
                    </a:solidFill>
                  </a:rPr>
                  <a:t>Analyze how traffic congestion on the Bow River bridge affects parking behavior in nearby tourist and hotel zones.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9732238-68FE-4C93-EC5D-E462DA15FD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678" y="2608721"/>
                <a:ext cx="241622" cy="209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742D72A-4074-4977-37DB-099A32634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678" y="3681024"/>
                <a:ext cx="24162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D9D94B1-7F64-CFE5-2A11-70635FDA3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678" y="4785924"/>
                <a:ext cx="24162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51DC637-7AB5-4DD6-8B68-9F1D016A81BF}"/>
              </a:ext>
            </a:extLst>
          </p:cNvPr>
          <p:cNvSpPr txBox="1"/>
          <p:nvPr/>
        </p:nvSpPr>
        <p:spPr>
          <a:xfrm>
            <a:off x="-3867541" y="2087248"/>
            <a:ext cx="162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Regression</a:t>
            </a:r>
            <a:endParaRPr lang="en-CA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FC8297-FAE1-FBB8-059A-08150B607423}"/>
              </a:ext>
            </a:extLst>
          </p:cNvPr>
          <p:cNvSpPr txBox="1"/>
          <p:nvPr/>
        </p:nvSpPr>
        <p:spPr>
          <a:xfrm>
            <a:off x="-3867541" y="3168244"/>
            <a:ext cx="1798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Classification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651C12-04E4-17C5-8C9E-CD3D0CD4B3FC}"/>
              </a:ext>
            </a:extLst>
          </p:cNvPr>
          <p:cNvSpPr txBox="1"/>
          <p:nvPr/>
        </p:nvSpPr>
        <p:spPr>
          <a:xfrm>
            <a:off x="-3867541" y="4288706"/>
            <a:ext cx="2494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Correlation / Analysis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4C5B86-EB44-04B3-8770-F3AEA405D70F}"/>
              </a:ext>
            </a:extLst>
          </p:cNvPr>
          <p:cNvGrpSpPr/>
          <p:nvPr/>
        </p:nvGrpSpPr>
        <p:grpSpPr>
          <a:xfrm>
            <a:off x="15040830" y="936956"/>
            <a:ext cx="8796700" cy="5003799"/>
            <a:chOff x="1560795" y="936956"/>
            <a:chExt cx="8796700" cy="5003799"/>
          </a:xfrm>
        </p:grpSpPr>
        <p:sp>
          <p:nvSpPr>
            <p:cNvPr id="47" name="Rectangle: Folded Corner 46">
              <a:extLst>
                <a:ext uri="{FF2B5EF4-FFF2-40B4-BE49-F238E27FC236}">
                  <a16:creationId xmlns:a16="http://schemas.microsoft.com/office/drawing/2014/main" id="{9F2DAA52-A81E-ABE3-D2F6-19E5F5A1063E}"/>
                </a:ext>
              </a:extLst>
            </p:cNvPr>
            <p:cNvSpPr/>
            <p:nvPr/>
          </p:nvSpPr>
          <p:spPr>
            <a:xfrm>
              <a:off x="1560795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208B05-F08E-1ED6-A82C-B09E7B685D54}"/>
                </a:ext>
              </a:extLst>
            </p:cNvPr>
            <p:cNvSpPr/>
            <p:nvPr/>
          </p:nvSpPr>
          <p:spPr>
            <a:xfrm>
              <a:off x="1973082" y="1544657"/>
              <a:ext cx="3611512" cy="361151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39C59B-7BEE-77DE-6F54-1ABAEE09F038}"/>
                </a:ext>
              </a:extLst>
            </p:cNvPr>
            <p:cNvSpPr/>
            <p:nvPr/>
          </p:nvSpPr>
          <p:spPr>
            <a:xfrm>
              <a:off x="6096000" y="1544657"/>
              <a:ext cx="3611512" cy="3611512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58" name="Picture 5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6B94DEF-AB21-C0AD-9B49-8CBDEE48270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19" y="4407066"/>
            <a:ext cx="258392" cy="2582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CBF970C-B05D-6803-8C89-DA732981D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975354" y="2406013"/>
            <a:ext cx="60457" cy="898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4E3BDF-3005-799C-E74A-90D37B8D2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46158" y="2159345"/>
            <a:ext cx="60457" cy="898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35137A8-4CCA-A4CE-ADB3-152BFB07C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76386" y="2563801"/>
            <a:ext cx="60457" cy="898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FF85988-EB65-4E58-2F8A-C56446E73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819674" y="2665152"/>
            <a:ext cx="60457" cy="8984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17A1906-87BF-D23B-9E8C-EC6DF312A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706363" y="2748965"/>
            <a:ext cx="60457" cy="8984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961F4D4-95B7-4149-0E04-B0A97B0EB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3975354" y="2838806"/>
            <a:ext cx="60457" cy="898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36CEAC9-3C65-C56C-BA0D-DC091C083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4114581" y="2634551"/>
            <a:ext cx="60457" cy="8984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C6148EFA-97DC-B7DE-A2DA-7AD2B9EF8176}"/>
              </a:ext>
            </a:extLst>
          </p:cNvPr>
          <p:cNvGrpSpPr/>
          <p:nvPr/>
        </p:nvGrpSpPr>
        <p:grpSpPr>
          <a:xfrm>
            <a:off x="1543558" y="936956"/>
            <a:ext cx="8796700" cy="5003799"/>
            <a:chOff x="1543558" y="936956"/>
            <a:chExt cx="8796700" cy="5003799"/>
          </a:xfrm>
        </p:grpSpPr>
        <p:sp>
          <p:nvSpPr>
            <p:cNvPr id="66" name="Rectangle: Folded Corner 65">
              <a:extLst>
                <a:ext uri="{FF2B5EF4-FFF2-40B4-BE49-F238E27FC236}">
                  <a16:creationId xmlns:a16="http://schemas.microsoft.com/office/drawing/2014/main" id="{CF84A16E-CD4E-94EB-1BCE-48C0C48F0201}"/>
                </a:ext>
              </a:extLst>
            </p:cNvPr>
            <p:cNvSpPr/>
            <p:nvPr/>
          </p:nvSpPr>
          <p:spPr>
            <a:xfrm>
              <a:off x="1543558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D0F98DD-1E6E-406C-C7E9-469598E7139E}"/>
                </a:ext>
              </a:extLst>
            </p:cNvPr>
            <p:cNvSpPr txBox="1"/>
            <p:nvPr/>
          </p:nvSpPr>
          <p:spPr>
            <a:xfrm>
              <a:off x="1850430" y="1221492"/>
              <a:ext cx="1271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b="1" dirty="0">
                  <a:solidFill>
                    <a:schemeClr val="bg1"/>
                  </a:solidFill>
                  <a:latin typeface="Lucida Sans" panose="020B0602030504020204" pitchFamily="34" charset="0"/>
                </a:rPr>
                <a:t>Data</a:t>
              </a:r>
            </a:p>
          </p:txBody>
        </p:sp>
        <p:sp>
          <p:nvSpPr>
            <p:cNvPr id="68" name="Rectangle: Folded Corner 67">
              <a:extLst>
                <a:ext uri="{FF2B5EF4-FFF2-40B4-BE49-F238E27FC236}">
                  <a16:creationId xmlns:a16="http://schemas.microsoft.com/office/drawing/2014/main" id="{DDE25A54-722D-8049-C3FC-7F142C21EFB3}"/>
                </a:ext>
              </a:extLst>
            </p:cNvPr>
            <p:cNvSpPr/>
            <p:nvPr/>
          </p:nvSpPr>
          <p:spPr>
            <a:xfrm>
              <a:off x="1727205" y="1867823"/>
              <a:ext cx="8423474" cy="3495482"/>
            </a:xfrm>
            <a:prstGeom prst="foldedCorner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AB2C97-9741-C806-A8CA-D2A979A73819}"/>
                </a:ext>
              </a:extLst>
            </p:cNvPr>
            <p:cNvSpPr txBox="1"/>
            <p:nvPr/>
          </p:nvSpPr>
          <p:spPr>
            <a:xfrm>
              <a:off x="1543558" y="5690595"/>
              <a:ext cx="31343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CornerStone Solutions Inc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25D6915-A0DC-60C6-F6D3-0E1814EDEE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8503" y="1900545"/>
            <a:ext cx="5865063" cy="33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9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3FA8E-2434-8905-C4B6-63BB312A7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2159B116-DE11-BCDF-C1EF-929FB09D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7B7515F-AEC3-AC1D-1D48-4B4A907B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E4D4167-EC23-C6CE-E5E6-5CE23E9381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431D2DC4-84B3-7C7F-E16E-ED898C7AA9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712D0E68-F30C-F88F-E1F2-DE68F9C6F0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854886CA-F9ED-F2BA-8D1A-62600490F6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CCC18D95-5511-7A3C-0597-8D4429B362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6E00141F-47DD-A06F-8A99-0D71332D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9263E8-EA7C-4F73-744A-502E1F38F5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1E0A37CC-9BED-6A18-4A11-80447DE14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53" name="Rectangle: Folded Corner 52">
            <a:extLst>
              <a:ext uri="{FF2B5EF4-FFF2-40B4-BE49-F238E27FC236}">
                <a16:creationId xmlns:a16="http://schemas.microsoft.com/office/drawing/2014/main" id="{CE4D48B2-FE75-F51D-15BD-B6869DD4F85D}"/>
              </a:ext>
            </a:extLst>
          </p:cNvPr>
          <p:cNvSpPr/>
          <p:nvPr/>
        </p:nvSpPr>
        <p:spPr>
          <a:xfrm>
            <a:off x="13843005" y="936956"/>
            <a:ext cx="8796700" cy="5003799"/>
          </a:xfrm>
          <a:prstGeom prst="foldedCorner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305D4E-9FC7-7DE7-B4F1-A3323E16B1BF}"/>
              </a:ext>
            </a:extLst>
          </p:cNvPr>
          <p:cNvGrpSpPr/>
          <p:nvPr/>
        </p:nvGrpSpPr>
        <p:grpSpPr>
          <a:xfrm>
            <a:off x="1560795" y="936956"/>
            <a:ext cx="8796700" cy="5003799"/>
            <a:chOff x="1560795" y="936956"/>
            <a:chExt cx="8796700" cy="5003799"/>
          </a:xfrm>
        </p:grpSpPr>
        <p:sp>
          <p:nvSpPr>
            <p:cNvPr id="51" name="Rectangle: Folded Corner 50">
              <a:extLst>
                <a:ext uri="{FF2B5EF4-FFF2-40B4-BE49-F238E27FC236}">
                  <a16:creationId xmlns:a16="http://schemas.microsoft.com/office/drawing/2014/main" id="{CCE19E3C-4027-058E-67EE-A194CD83FDE7}"/>
                </a:ext>
              </a:extLst>
            </p:cNvPr>
            <p:cNvSpPr/>
            <p:nvPr/>
          </p:nvSpPr>
          <p:spPr>
            <a:xfrm>
              <a:off x="1560795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842FF8-F93B-07F6-8742-FC2E580BAEEC}"/>
                </a:ext>
              </a:extLst>
            </p:cNvPr>
            <p:cNvSpPr/>
            <p:nvPr/>
          </p:nvSpPr>
          <p:spPr>
            <a:xfrm>
              <a:off x="6106540" y="1337902"/>
              <a:ext cx="4076414" cy="4086616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7EDDBA-7368-335E-927B-2DFDE80EE9AE}"/>
              </a:ext>
            </a:extLst>
          </p:cNvPr>
          <p:cNvGrpSpPr/>
          <p:nvPr/>
        </p:nvGrpSpPr>
        <p:grpSpPr>
          <a:xfrm>
            <a:off x="-12277033" y="936956"/>
            <a:ext cx="8796700" cy="5003799"/>
            <a:chOff x="1543558" y="936956"/>
            <a:chExt cx="8796700" cy="5003799"/>
          </a:xfrm>
        </p:grpSpPr>
        <p:sp>
          <p:nvSpPr>
            <p:cNvPr id="26" name="Rectangle: Folded Corner 25">
              <a:extLst>
                <a:ext uri="{FF2B5EF4-FFF2-40B4-BE49-F238E27FC236}">
                  <a16:creationId xmlns:a16="http://schemas.microsoft.com/office/drawing/2014/main" id="{28934BA6-854D-A10D-1818-1DCA0A941F42}"/>
                </a:ext>
              </a:extLst>
            </p:cNvPr>
            <p:cNvSpPr/>
            <p:nvPr/>
          </p:nvSpPr>
          <p:spPr>
            <a:xfrm>
              <a:off x="1543558" y="936956"/>
              <a:ext cx="8796700" cy="5003799"/>
            </a:xfrm>
            <a:prstGeom prst="foldedCorner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EF4230-1206-3408-1D92-165050B62D00}"/>
                </a:ext>
              </a:extLst>
            </p:cNvPr>
            <p:cNvSpPr txBox="1"/>
            <p:nvPr/>
          </p:nvSpPr>
          <p:spPr>
            <a:xfrm>
              <a:off x="1850430" y="1221492"/>
              <a:ext cx="12716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b="1" dirty="0">
                  <a:solidFill>
                    <a:schemeClr val="bg1"/>
                  </a:solidFill>
                  <a:latin typeface="Lucida Sans" panose="020B0602030504020204" pitchFamily="34" charset="0"/>
                </a:rPr>
                <a:t>Data</a:t>
              </a:r>
            </a:p>
          </p:txBody>
        </p:sp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63CD9292-A05C-2A4D-6806-582C93F539C4}"/>
                </a:ext>
              </a:extLst>
            </p:cNvPr>
            <p:cNvSpPr/>
            <p:nvPr/>
          </p:nvSpPr>
          <p:spPr>
            <a:xfrm>
              <a:off x="1727205" y="1867823"/>
              <a:ext cx="8423474" cy="3495482"/>
            </a:xfrm>
            <a:prstGeom prst="foldedCorner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99C50A-7E0C-53ED-237D-F5CCC10D9A2D}"/>
                </a:ext>
              </a:extLst>
            </p:cNvPr>
            <p:cNvSpPr txBox="1"/>
            <p:nvPr/>
          </p:nvSpPr>
          <p:spPr>
            <a:xfrm>
              <a:off x="1543558" y="5690595"/>
              <a:ext cx="31343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CornerStone Solutions Inc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F3899EE-9C68-2A4E-B6CE-7CD003E7F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9988" y="1923245"/>
              <a:ext cx="8151058" cy="3340898"/>
            </a:xfrm>
            <a:prstGeom prst="rect">
              <a:avLst/>
            </a:prstGeom>
          </p:spPr>
        </p:pic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2BAA2D8-461F-7B03-6C37-ADB3D1617FBF}"/>
              </a:ext>
            </a:extLst>
          </p:cNvPr>
          <p:cNvSpPr/>
          <p:nvPr/>
        </p:nvSpPr>
        <p:spPr>
          <a:xfrm>
            <a:off x="1891511" y="1337902"/>
            <a:ext cx="4081630" cy="40816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68370-45AD-A054-813D-DC01E9997776}"/>
              </a:ext>
            </a:extLst>
          </p:cNvPr>
          <p:cNvSpPr txBox="1"/>
          <p:nvPr/>
        </p:nvSpPr>
        <p:spPr>
          <a:xfrm>
            <a:off x="2808339" y="1958101"/>
            <a:ext cx="222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/>
                </a:solidFill>
                <a:latin typeface="Lucida Sans" panose="020B0602030504020204" pitchFamily="34" charset="0"/>
              </a:rPr>
              <a:t>Parking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844F66-1BB9-7586-18AA-2133EF8A9E1B}"/>
              </a:ext>
            </a:extLst>
          </p:cNvPr>
          <p:cNvSpPr txBox="1"/>
          <p:nvPr/>
        </p:nvSpPr>
        <p:spPr>
          <a:xfrm>
            <a:off x="6989325" y="1728803"/>
            <a:ext cx="2222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/>
                </a:solidFill>
                <a:latin typeface="Lucida Sans" panose="020B0602030504020204" pitchFamily="34" charset="0"/>
              </a:rPr>
              <a:t>Traffic Volume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AED765-4CED-CA5F-A8CA-AC77330DEE3E}"/>
              </a:ext>
            </a:extLst>
          </p:cNvPr>
          <p:cNvCxnSpPr>
            <a:cxnSpLocks/>
          </p:cNvCxnSpPr>
          <p:nvPr/>
        </p:nvCxnSpPr>
        <p:spPr>
          <a:xfrm flipH="1">
            <a:off x="6679473" y="2575496"/>
            <a:ext cx="290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2408C3-EFCA-2E54-8458-000E0FC3F954}"/>
              </a:ext>
            </a:extLst>
          </p:cNvPr>
          <p:cNvCxnSpPr>
            <a:cxnSpLocks/>
          </p:cNvCxnSpPr>
          <p:nvPr/>
        </p:nvCxnSpPr>
        <p:spPr>
          <a:xfrm flipH="1">
            <a:off x="2514600" y="2575496"/>
            <a:ext cx="290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1E0430-8381-2930-1284-17B45986CDA0}"/>
              </a:ext>
            </a:extLst>
          </p:cNvPr>
          <p:cNvSpPr txBox="1"/>
          <p:nvPr/>
        </p:nvSpPr>
        <p:spPr>
          <a:xfrm>
            <a:off x="2329189" y="2652234"/>
            <a:ext cx="327679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Features: </a:t>
            </a:r>
            <a:r>
              <a:rPr lang="en-US" sz="1200" dirty="0">
                <a:solidFill>
                  <a:schemeClr val="bg1"/>
                </a:solidFill>
              </a:rPr>
              <a:t>Fee, Date, Starting date, End date, Payment type, Amount, Plate, Type, Hope </a:t>
            </a:r>
            <a:r>
              <a:rPr lang="en-US" sz="1200" dirty="0" err="1">
                <a:solidFill>
                  <a:schemeClr val="bg1"/>
                </a:solidFill>
              </a:rPr>
              <a:t>Gps</a:t>
            </a:r>
            <a:r>
              <a:rPr lang="en-US" sz="1200" dirty="0">
                <a:solidFill>
                  <a:schemeClr val="bg1"/>
                </a:solidFill>
              </a:rPr>
              <a:t> Latitude, Hope </a:t>
            </a:r>
            <a:r>
              <a:rPr lang="en-US" sz="1200" dirty="0" err="1">
                <a:solidFill>
                  <a:schemeClr val="bg1"/>
                </a:solidFill>
              </a:rPr>
              <a:t>Gps</a:t>
            </a:r>
            <a:r>
              <a:rPr lang="en-US" sz="1200" dirty="0">
                <a:solidFill>
                  <a:schemeClr val="bg1"/>
                </a:solidFill>
              </a:rPr>
              <a:t> Longitude, Unit, Time, PT1 amount, Amount with bonification, Zone.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6D1580-8203-77E0-AAC1-6AE1D56BB942}"/>
              </a:ext>
            </a:extLst>
          </p:cNvPr>
          <p:cNvSpPr txBox="1"/>
          <p:nvPr/>
        </p:nvSpPr>
        <p:spPr>
          <a:xfrm>
            <a:off x="6508340" y="2683760"/>
            <a:ext cx="3276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Features: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date, volume, direction, artery.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A4B16-3245-FA25-BC7A-8775DD56732C}"/>
              </a:ext>
            </a:extLst>
          </p:cNvPr>
          <p:cNvSpPr txBox="1"/>
          <p:nvPr/>
        </p:nvSpPr>
        <p:spPr>
          <a:xfrm>
            <a:off x="2426961" y="3563949"/>
            <a:ext cx="32767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Rows: 1,051,334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28 Parking lots + BANFF99V- Virtual &amp;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Pay by phone do not have parking lot assign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Duplicate rows found: 148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21 Rows where Plate =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Records with invalid time intervals: 164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01E30-08FE-C17B-906D-D047EB7D2929}"/>
              </a:ext>
            </a:extLst>
          </p:cNvPr>
          <p:cNvSpPr txBox="1"/>
          <p:nvPr/>
        </p:nvSpPr>
        <p:spPr>
          <a:xfrm>
            <a:off x="6553619" y="3438855"/>
            <a:ext cx="369588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Rows: 116,928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387 missing values in Mountain Ave (~16 days)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Removed 772 rows in all directions (sensor downtime)</a:t>
            </a:r>
            <a:endParaRPr lang="en-CA" sz="1200" dirty="0">
              <a:solidFill>
                <a:schemeClr val="bg1"/>
              </a:solidFill>
            </a:endParaRPr>
          </a:p>
          <a:p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A6C0E-39C1-3DED-2B22-1C675DB43B5B}"/>
              </a:ext>
            </a:extLst>
          </p:cNvPr>
          <p:cNvSpPr txBox="1"/>
          <p:nvPr/>
        </p:nvSpPr>
        <p:spPr>
          <a:xfrm>
            <a:off x="2347369" y="5560081"/>
            <a:ext cx="33563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Parking time range: 2024-01-01 08:00:00 → 2025-09-01 09:00:00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CD214-B9D7-3E92-0BF3-C8197DB639ED}"/>
              </a:ext>
            </a:extLst>
          </p:cNvPr>
          <p:cNvSpPr txBox="1"/>
          <p:nvPr/>
        </p:nvSpPr>
        <p:spPr>
          <a:xfrm>
            <a:off x="6352432" y="5575179"/>
            <a:ext cx="33563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Traffic time range: 2024-01-01 01:00:00 → 2025-09-01 00:00:00</a:t>
            </a:r>
          </a:p>
        </p:txBody>
      </p:sp>
      <p:pic>
        <p:nvPicPr>
          <p:cNvPr id="19" name="Picture 18" descr="A map with a blue circle&#10;&#10;AI-generated content may be incorrect.">
            <a:extLst>
              <a:ext uri="{FF2B5EF4-FFF2-40B4-BE49-F238E27FC236}">
                <a16:creationId xmlns:a16="http://schemas.microsoft.com/office/drawing/2014/main" id="{06261829-071D-0CBA-3229-DBAD3EF9F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"/>
          <a:stretch>
            <a:fillRect/>
          </a:stretch>
        </p:blipFill>
        <p:spPr>
          <a:xfrm>
            <a:off x="102007" y="1354417"/>
            <a:ext cx="1798354" cy="3797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462C2-956C-68F7-C18C-389D4993F7A3}"/>
              </a:ext>
            </a:extLst>
          </p:cNvPr>
          <p:cNvSpPr txBox="1"/>
          <p:nvPr/>
        </p:nvSpPr>
        <p:spPr>
          <a:xfrm>
            <a:off x="-81345" y="4254462"/>
            <a:ext cx="222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Lucida Sans" panose="020B0602030504020204" pitchFamily="34" charset="0"/>
              </a:rPr>
              <a:t>Parking</a:t>
            </a:r>
          </a:p>
        </p:txBody>
      </p:sp>
    </p:spTree>
    <p:extLst>
      <p:ext uri="{BB962C8B-B14F-4D97-AF65-F5344CB8AC3E}">
        <p14:creationId xmlns:p14="http://schemas.microsoft.com/office/powerpoint/2010/main" val="463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3E29-B4C1-ECD4-24DE-276CF93E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FB22D1D3-8791-D6A3-AA85-20B998B9D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3725E67-268D-B4FB-9245-8624AB3EF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49D1270-F880-8D62-8B9B-824B20DB2B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DDB052C-C565-9663-D21E-48E43CE92A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D965A1D-5B6B-B1C1-1282-5CD7ECD204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A7AA361-ABD3-0769-B70E-A7DF8DC9E4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3C1DA97-7FFA-0CB0-9591-46976DC5E30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4F6FB6CE-8B42-5F5F-9646-4B04A997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CD818F-FBC8-3866-7852-645E14C432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06D4C272-6AE5-11E8-D3B9-BF0C660C1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746B13-C082-ABE5-5A7C-D07B21C0ED97}"/>
              </a:ext>
            </a:extLst>
          </p:cNvPr>
          <p:cNvSpPr/>
          <p:nvPr/>
        </p:nvSpPr>
        <p:spPr>
          <a:xfrm>
            <a:off x="13237036" y="208700"/>
            <a:ext cx="6440599" cy="644059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346639-A569-45AB-BF69-BC1A0C1CE9F9}"/>
              </a:ext>
            </a:extLst>
          </p:cNvPr>
          <p:cNvSpPr/>
          <p:nvPr/>
        </p:nvSpPr>
        <p:spPr>
          <a:xfrm>
            <a:off x="-299793" y="-3162299"/>
            <a:ext cx="12906210" cy="129062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29E975-629F-81B1-54A5-57E4A32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684" y="211089"/>
            <a:ext cx="4157238" cy="232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CD941FA-B684-EF60-AD82-00084217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9" y="208700"/>
            <a:ext cx="3721803" cy="231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9AC824F-6B94-5ED5-3084-873D6A1E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0" y="2847387"/>
            <a:ext cx="3835662" cy="334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A07CFBA-80F5-78FB-DC86-BBB286AED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97" y="2855218"/>
            <a:ext cx="3721803" cy="33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B10B6D7-C179-B146-492E-122AC98E1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201" y="2855218"/>
            <a:ext cx="3271872" cy="33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78D7DC-1E4D-31E4-6407-96E985084D5A}"/>
              </a:ext>
            </a:extLst>
          </p:cNvPr>
          <p:cNvSpPr txBox="1"/>
          <p:nvPr/>
        </p:nvSpPr>
        <p:spPr>
          <a:xfrm>
            <a:off x="315414" y="1051531"/>
            <a:ext cx="106346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latin typeface="Lucida Sans" panose="020B0602030504020204" pitchFamily="34" charset="0"/>
              </a:rPr>
              <a:t>Parking</a:t>
            </a:r>
            <a:endParaRPr lang="en-CA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9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1B5E-7C33-6B71-9934-F6B7A0B68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CF8B93D9-6BCC-653B-070D-CA8315DDB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46662CB-6321-369A-60D9-CB55E13F9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D31D26E1-45FF-608C-4962-DCDBFC7CFB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8889575F-27BA-FC6A-0B2F-70696A693A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CF600E26-4EC4-48D2-0CBD-299C778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C7908291-13E0-D239-50A7-317E1C4CD7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7C9EDEE-CB0A-8A9A-2E5A-3AD65BBAB4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6E497E9-2247-22EE-4958-0F5DDCCF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AD5D31-05A2-1495-1202-1754D5DA54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DB21A4F5-B6FD-A1EA-AF5D-A3EB983EB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260582F-0EE5-847C-3934-1AAEBC90D801}"/>
              </a:ext>
            </a:extLst>
          </p:cNvPr>
          <p:cNvSpPr/>
          <p:nvPr/>
        </p:nvSpPr>
        <p:spPr>
          <a:xfrm>
            <a:off x="-265535" y="-2686111"/>
            <a:ext cx="12723069" cy="1272306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D12682A-2A3E-5A3C-7535-99DE711E75C1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A4984E-89B7-FC26-4105-4F2B6026DE2D}"/>
              </a:ext>
            </a:extLst>
          </p:cNvPr>
          <p:cNvSpPr/>
          <p:nvPr/>
        </p:nvSpPr>
        <p:spPr>
          <a:xfrm>
            <a:off x="1079797" y="-10483562"/>
            <a:ext cx="10032404" cy="100324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C8DE4-969F-5641-C77D-9E10512846F6}"/>
              </a:ext>
            </a:extLst>
          </p:cNvPr>
          <p:cNvSpPr txBox="1"/>
          <p:nvPr/>
        </p:nvSpPr>
        <p:spPr>
          <a:xfrm>
            <a:off x="655810" y="260765"/>
            <a:ext cx="106346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>
                <a:solidFill>
                  <a:schemeClr val="bg1"/>
                </a:solidFill>
                <a:latin typeface="Lucida Sans" panose="020B0602030504020204" pitchFamily="34" charset="0"/>
              </a:rPr>
              <a:t>Traffic</a:t>
            </a:r>
            <a:endParaRPr lang="en-CA" sz="44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5CBFDD-9ECF-5A71-BAE8-D9EA5C0C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524" y="1159978"/>
            <a:ext cx="3920977" cy="2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C4886-F98E-5B04-3190-AA5C0E803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1248" y="1119531"/>
            <a:ext cx="5843051" cy="2335115"/>
          </a:xfrm>
          <a:prstGeom prst="rect">
            <a:avLst/>
          </a:prstGeom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EAC9D33-1516-5050-F580-F48B223A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5" y="4098251"/>
            <a:ext cx="4806494" cy="22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23613D9A-45A2-9919-1920-879D98AD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466" y="4095864"/>
            <a:ext cx="2969889" cy="227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61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0D98D-054C-DC7A-6136-0EB55F320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8AAD782C-1414-6E5C-BEDB-668107849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8B2BD6B-F1EB-DD50-8912-D975AED0D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B06E0205-8D90-0547-F9EF-A2F5550A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195682CC-0697-2FE8-3AB3-01C1486A77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05B8533-37F5-0C5C-1DB2-465630ABC1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BE65A4B-490C-E292-9BCB-4A9B30F845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282076F6-9222-7485-B574-5D8CE12C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E3D6679B-1E1B-E38C-ED83-5365A3244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894F68A-DC23-C01B-6201-182ACA81D5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751E22A1-2760-1488-B09E-FF801FC12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E57A4A7-CDBC-0F9D-6491-B82507963D23}"/>
              </a:ext>
            </a:extLst>
          </p:cNvPr>
          <p:cNvSpPr/>
          <p:nvPr/>
        </p:nvSpPr>
        <p:spPr>
          <a:xfrm>
            <a:off x="2757715" y="7349732"/>
            <a:ext cx="6440599" cy="644059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0C9026-61DE-95EB-4324-D907847F57BC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0E1C0F-B565-E095-6078-C6BA6D56A4B9}"/>
              </a:ext>
            </a:extLst>
          </p:cNvPr>
          <p:cNvSpPr/>
          <p:nvPr/>
        </p:nvSpPr>
        <p:spPr>
          <a:xfrm>
            <a:off x="62846" y="-2107431"/>
            <a:ext cx="12066308" cy="120663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AD788-76FA-F425-DB99-1C994845E576}"/>
              </a:ext>
            </a:extLst>
          </p:cNvPr>
          <p:cNvSpPr txBox="1"/>
          <p:nvPr/>
        </p:nvSpPr>
        <p:spPr>
          <a:xfrm>
            <a:off x="1303102" y="321060"/>
            <a:ext cx="106346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dirty="0">
                <a:solidFill>
                  <a:schemeClr val="bg1">
                    <a:lumMod val="50000"/>
                  </a:schemeClr>
                </a:solidFill>
                <a:latin typeface="Lucida Sans" panose="020B0602030504020204" pitchFamily="34" charset="0"/>
              </a:rPr>
              <a:t>Consolidated EDA</a:t>
            </a:r>
            <a:endParaRPr lang="en-CA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9E558E-722A-1C3A-654E-9A17051E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50" y="2300040"/>
            <a:ext cx="6672011" cy="27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B161721-453A-3997-41B7-F909F002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0"/>
            <a:ext cx="3038369" cy="19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45379A9-1ADC-D16C-9BE2-22D3D356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2413816"/>
            <a:ext cx="3038369" cy="14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E75FD29-EE96-8C70-5D26-BED2C215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850" y="4161700"/>
            <a:ext cx="3038369" cy="204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972DD504-5B01-CD5A-2AD6-C31B15E0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801" y="376389"/>
            <a:ext cx="6857850" cy="543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D5A75CCE-FD76-E5CE-D506-1CA1BC68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536" y="3417299"/>
            <a:ext cx="4572955" cy="278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52E57DFE-E95B-B7D6-61A7-97A5312E1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536" y="0"/>
            <a:ext cx="4601808" cy="30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F0051-7A3D-2350-AC33-9D1B91FA21E6}"/>
              </a:ext>
            </a:extLst>
          </p:cNvPr>
          <p:cNvSpPr txBox="1"/>
          <p:nvPr/>
        </p:nvSpPr>
        <p:spPr>
          <a:xfrm>
            <a:off x="1444832" y="1750721"/>
            <a:ext cx="320837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Parking: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cars_in_lot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avg_parking_duration_min</a:t>
            </a:r>
            <a:endParaRPr lang="en-CA" dirty="0"/>
          </a:p>
          <a:p>
            <a:r>
              <a:rPr lang="en-CA" b="1" dirty="0"/>
              <a:t>Traffic: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Bridge_Northbound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Bridge_Southbound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EastEntrance_Northbound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EastEntrance_Southbound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MountainAve_Northbound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MountainAve_Southbound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WestEntrance_Northbound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WestEntrance_Southbound</a:t>
            </a:r>
            <a:endParaRPr lang="en-CA" dirty="0"/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39725-3C88-A358-3E62-14391FE3224E}"/>
              </a:ext>
            </a:extLst>
          </p:cNvPr>
          <p:cNvSpPr txBox="1"/>
          <p:nvPr/>
        </p:nvSpPr>
        <p:spPr>
          <a:xfrm>
            <a:off x="887992" y="1269005"/>
            <a:ext cx="1508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Features: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11CB9-F275-E251-0405-DBFA79900EAE}"/>
              </a:ext>
            </a:extLst>
          </p:cNvPr>
          <p:cNvSpPr txBox="1"/>
          <p:nvPr/>
        </p:nvSpPr>
        <p:spPr>
          <a:xfrm>
            <a:off x="1155152" y="5761967"/>
            <a:ext cx="5350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Filter hours (8 AM - 8 PM)</a:t>
            </a:r>
          </a:p>
          <a:p>
            <a:r>
              <a:rPr lang="en-CA" dirty="0"/>
              <a:t>Consolidated dataset: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4F655-5611-70F9-58BC-FD0C2E05FC3D}"/>
              </a:ext>
            </a:extLst>
          </p:cNvPr>
          <p:cNvSpPr txBox="1"/>
          <p:nvPr/>
        </p:nvSpPr>
        <p:spPr>
          <a:xfrm>
            <a:off x="3571496" y="6062687"/>
            <a:ext cx="151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7,125 rows  </a:t>
            </a:r>
          </a:p>
          <a:p>
            <a:r>
              <a:rPr lang="en-CA" dirty="0"/>
              <a:t>10 columns</a:t>
            </a:r>
          </a:p>
        </p:txBody>
      </p:sp>
    </p:spTree>
    <p:extLst>
      <p:ext uri="{BB962C8B-B14F-4D97-AF65-F5344CB8AC3E}">
        <p14:creationId xmlns:p14="http://schemas.microsoft.com/office/powerpoint/2010/main" val="319806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AC350-7341-05DC-42D4-8ADCF2725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C2A15FEC-22D1-8D62-77EA-B5D4F8AFC7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" t="4452" r="5055" b="2587"/>
          <a:stretch>
            <a:fillRect/>
          </a:stretch>
        </p:blipFill>
        <p:spPr>
          <a:xfrm>
            <a:off x="1303102" y="426933"/>
            <a:ext cx="9340078" cy="6004134"/>
          </a:xfrm>
          <a:prstGeom prst="rect">
            <a:avLst/>
          </a:prstGeom>
        </p:spPr>
      </p:pic>
      <p:pic>
        <p:nvPicPr>
          <p:cNvPr id="10" name="Picture 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F78FEF5F-BFDD-5EF1-9EB2-6490944BB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959" y="-754743"/>
            <a:ext cx="1099932" cy="1099519"/>
          </a:xfrm>
          <a:prstGeom prst="rect">
            <a:avLst/>
          </a:prstGeom>
        </p:spPr>
      </p:pic>
      <p:pic>
        <p:nvPicPr>
          <p:cNvPr id="13" name="Picture 12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9959E12C-5CBD-AD80-521C-93875F0D78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896" y="1958101"/>
            <a:ext cx="258392" cy="258295"/>
          </a:xfrm>
          <a:prstGeom prst="rect">
            <a:avLst/>
          </a:prstGeom>
        </p:spPr>
      </p:pic>
      <p:pic>
        <p:nvPicPr>
          <p:cNvPr id="14" name="Picture 13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DCACE0BA-B47C-CE78-DE12-D5BA150CB8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85" y="1958101"/>
            <a:ext cx="258392" cy="258295"/>
          </a:xfrm>
          <a:prstGeom prst="rect">
            <a:avLst/>
          </a:prstGeom>
        </p:spPr>
      </p:pic>
      <p:pic>
        <p:nvPicPr>
          <p:cNvPr id="16" name="Picture 15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DB67437C-1142-6963-6052-42551448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028" y="2446349"/>
            <a:ext cx="258392" cy="258295"/>
          </a:xfrm>
          <a:prstGeom prst="rect">
            <a:avLst/>
          </a:prstGeom>
        </p:spPr>
      </p:pic>
      <p:pic>
        <p:nvPicPr>
          <p:cNvPr id="18" name="Picture 17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ABB766C2-254D-9C81-9898-BB4CE91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15" y="678661"/>
            <a:ext cx="258392" cy="258295"/>
          </a:xfrm>
          <a:prstGeom prst="rect">
            <a:avLst/>
          </a:prstGeom>
        </p:spPr>
      </p:pic>
      <p:pic>
        <p:nvPicPr>
          <p:cNvPr id="20" name="Picture 19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5291C892-3B32-3989-D996-C6160712EC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97" y="1307105"/>
            <a:ext cx="258392" cy="258295"/>
          </a:xfrm>
          <a:prstGeom prst="rect">
            <a:avLst/>
          </a:prstGeom>
        </p:spPr>
      </p:pic>
      <p:pic>
        <p:nvPicPr>
          <p:cNvPr id="21" name="Picture 20" descr="A black and white map pointer&#10;&#10;AI-generated content may be incorrect.">
            <a:extLst>
              <a:ext uri="{FF2B5EF4-FFF2-40B4-BE49-F238E27FC236}">
                <a16:creationId xmlns:a16="http://schemas.microsoft.com/office/drawing/2014/main" id="{0A8F6754-0FAD-406B-C655-476576E5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496" y="1751793"/>
            <a:ext cx="258392" cy="258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A711A3-2C4E-3EE8-AE41-5A1BF2837C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76" t="16458" r="32367" b="31297"/>
          <a:stretch>
            <a:fillRect/>
          </a:stretch>
        </p:blipFill>
        <p:spPr>
          <a:xfrm>
            <a:off x="-590110" y="2575496"/>
            <a:ext cx="145709" cy="216528"/>
          </a:xfrm>
          <a:prstGeom prst="rect">
            <a:avLst/>
          </a:prstGeom>
        </p:spPr>
      </p:pic>
      <p:pic>
        <p:nvPicPr>
          <p:cNvPr id="32" name="Content Placeholder 4" descr="A set of colorful map pointers&#10;&#10;AI-generated content may be incorrect.">
            <a:extLst>
              <a:ext uri="{FF2B5EF4-FFF2-40B4-BE49-F238E27FC236}">
                <a16:creationId xmlns:a16="http://schemas.microsoft.com/office/drawing/2014/main" id="{612D4313-3657-89DE-866C-2B3E343A8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72" b="44364" l="16970" r="40202">
                        <a14:foregroundMark x1="29293" y1="6626" x2="29293" y2="6626"/>
                        <a14:foregroundMark x1="28404" y1="6505" x2="28404" y2="6505"/>
                        <a14:foregroundMark x1="17010" y1="17737" x2="17010" y2="17737"/>
                        <a14:foregroundMark x1="40242" y1="17576" x2="40242" y2="17576"/>
                        <a14:foregroundMark x1="29131" y1="5172" x2="29131" y2="5172"/>
                        <a14:foregroundMark x1="28566" y1="43717" x2="28566" y2="43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116" r="57005" b="50894"/>
          <a:stretch>
            <a:fillRect/>
          </a:stretch>
        </p:blipFill>
        <p:spPr>
          <a:xfrm>
            <a:off x="-1581308" y="-209411"/>
            <a:ext cx="452280" cy="7430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C8EA4B2-F313-9E5B-F169-2F1DAB371458}"/>
              </a:ext>
            </a:extLst>
          </p:cNvPr>
          <p:cNvSpPr/>
          <p:nvPr/>
        </p:nvSpPr>
        <p:spPr>
          <a:xfrm>
            <a:off x="2757715" y="7349732"/>
            <a:ext cx="6440599" cy="644059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B5BB70-6676-7891-A163-34713AC130EC}"/>
              </a:ext>
            </a:extLst>
          </p:cNvPr>
          <p:cNvSpPr/>
          <p:nvPr/>
        </p:nvSpPr>
        <p:spPr>
          <a:xfrm>
            <a:off x="-8820049" y="162105"/>
            <a:ext cx="6479618" cy="647961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EDBAD-2CDF-9AE9-9E2E-FC3109B8F40B}"/>
              </a:ext>
            </a:extLst>
          </p:cNvPr>
          <p:cNvSpPr txBox="1"/>
          <p:nvPr/>
        </p:nvSpPr>
        <p:spPr>
          <a:xfrm>
            <a:off x="8798102" y="153074"/>
            <a:ext cx="3038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chemeClr val="bg1">
                    <a:lumMod val="50000"/>
                  </a:schemeClr>
                </a:solidFill>
                <a:latin typeface="Lucida Sans" panose="020B0602030504020204" pitchFamily="34" charset="0"/>
              </a:rPr>
              <a:t>Consolidated EDA</a:t>
            </a:r>
            <a:endParaRPr lang="en-CA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E3B96-129E-BCF6-C717-B312FD992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796286" y="8839544"/>
            <a:ext cx="3678506" cy="551334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8531BCB-5853-A022-045C-0DF28A33C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2011" y="10415813"/>
            <a:ext cx="6672011" cy="27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56E5D7A-FCA2-0DE1-4970-593482D2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2" y="705999"/>
            <a:ext cx="4037898" cy="263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DEF9845-4DB5-35C4-7B7C-6B309AFB8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0" y="3599585"/>
            <a:ext cx="5813548" cy="272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AAA11F00-166A-CE21-E3F7-62733845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1" y="3599585"/>
            <a:ext cx="4891554" cy="29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2B5A68C6-EA69-6F92-ADDD-745C8D65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854" y="-7392286"/>
            <a:ext cx="12096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6ECE958A-59CB-0860-EB05-B1738100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11" y="745266"/>
            <a:ext cx="3768982" cy="253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4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2CCE6057B15645B7106B4D97933848" ma:contentTypeVersion="18" ma:contentTypeDescription="Create a new document." ma:contentTypeScope="" ma:versionID="c68a28c845dedbe0dd1d732fdbc5dce8">
  <xsd:schema xmlns:xsd="http://www.w3.org/2001/XMLSchema" xmlns:xs="http://www.w3.org/2001/XMLSchema" xmlns:p="http://schemas.microsoft.com/office/2006/metadata/properties" xmlns:ns1="http://schemas.microsoft.com/sharepoint/v3" xmlns:ns2="d1a7958c-8f44-4e0c-83af-8e38a59b607c" xmlns:ns3="5aac8420-433a-44e6-985a-8fb3279679a5" targetNamespace="http://schemas.microsoft.com/office/2006/metadata/properties" ma:root="true" ma:fieldsID="76e372c6821e70e8b70328b8ae318ffc" ns1:_="" ns2:_="" ns3:_="">
    <xsd:import namespace="http://schemas.microsoft.com/sharepoint/v3"/>
    <xsd:import namespace="d1a7958c-8f44-4e0c-83af-8e38a59b607c"/>
    <xsd:import namespace="5aac8420-433a-44e6-985a-8fb3279679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a7958c-8f44-4e0c-83af-8e38a59b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d2a75a8-5b7f-41bc-986c-bdf034425a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ac8420-433a-44e6-985a-8fb3279679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29ba4ac-7042-4e64-8997-f8fb12eaa3c3}" ma:internalName="TaxCatchAll" ma:showField="CatchAllData" ma:web="5aac8420-433a-44e6-985a-8fb3279679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d1a7958c-8f44-4e0c-83af-8e38a59b607c">
      <Terms xmlns="http://schemas.microsoft.com/office/infopath/2007/PartnerControls"/>
    </lcf76f155ced4ddcb4097134ff3c332f>
    <TaxCatchAll xmlns="5aac8420-433a-44e6-985a-8fb3279679a5" xsi:nil="true"/>
  </documentManagement>
</p:properties>
</file>

<file path=customXml/itemProps1.xml><?xml version="1.0" encoding="utf-8"?>
<ds:datastoreItem xmlns:ds="http://schemas.openxmlformats.org/officeDocument/2006/customXml" ds:itemID="{D7B2E76A-BE5E-469C-B684-609A6D642662}"/>
</file>

<file path=customXml/itemProps2.xml><?xml version="1.0" encoding="utf-8"?>
<ds:datastoreItem xmlns:ds="http://schemas.openxmlformats.org/officeDocument/2006/customXml" ds:itemID="{C2DAF7A3-B278-43D1-9904-10EDB583FE85}"/>
</file>

<file path=customXml/itemProps3.xml><?xml version="1.0" encoding="utf-8"?>
<ds:datastoreItem xmlns:ds="http://schemas.openxmlformats.org/officeDocument/2006/customXml" ds:itemID="{B24DA77E-DB05-42DB-8078-C2B815D31810}"/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764</Words>
  <Application>Microsoft Office PowerPoint</Application>
  <PresentationFormat>Widescreen</PresentationFormat>
  <Paragraphs>116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Lucida Sans</vt:lpstr>
      <vt:lpstr>Segoe UI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Aquiles Jose Escarra Ruiz</dc:creator>
  <cp:lastModifiedBy>Aquiles Jose Escarra Ruiz</cp:lastModifiedBy>
  <cp:revision>2</cp:revision>
  <dcterms:created xsi:type="dcterms:W3CDTF">2025-10-09T04:54:41Z</dcterms:created>
  <dcterms:modified xsi:type="dcterms:W3CDTF">2025-12-11T07:49:19Z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4e6ac5-0e84-491c-8838-b11844917f54_Enabled">
    <vt:lpwstr>true</vt:lpwstr>
  </property>
  <property fmtid="{D5CDD505-2E9C-101B-9397-08002B2CF9AE}" pid="3" name="MSIP_Label_724e6ac5-0e84-491c-8838-b11844917f54_SetDate">
    <vt:lpwstr>2025-10-09T05:33:25Z</vt:lpwstr>
  </property>
  <property fmtid="{D5CDD505-2E9C-101B-9397-08002B2CF9AE}" pid="4" name="MSIP_Label_724e6ac5-0e84-491c-8838-b11844917f54_Method">
    <vt:lpwstr>Standard</vt:lpwstr>
  </property>
  <property fmtid="{D5CDD505-2E9C-101B-9397-08002B2CF9AE}" pid="5" name="MSIP_Label_724e6ac5-0e84-491c-8838-b11844917f54_Name">
    <vt:lpwstr>Protected</vt:lpwstr>
  </property>
  <property fmtid="{D5CDD505-2E9C-101B-9397-08002B2CF9AE}" pid="6" name="MSIP_Label_724e6ac5-0e84-491c-8838-b11844917f54_SiteId">
    <vt:lpwstr>2ba011f1-f50a-44f3-a200-db3ea74e29b7</vt:lpwstr>
  </property>
  <property fmtid="{D5CDD505-2E9C-101B-9397-08002B2CF9AE}" pid="7" name="MSIP_Label_724e6ac5-0e84-491c-8838-b11844917f54_ActionId">
    <vt:lpwstr>c544421e-0e4e-4cfd-a783-d2f17574cee2</vt:lpwstr>
  </property>
  <property fmtid="{D5CDD505-2E9C-101B-9397-08002B2CF9AE}" pid="8" name="MSIP_Label_724e6ac5-0e84-491c-8838-b11844917f54_ContentBits">
    <vt:lpwstr>0</vt:lpwstr>
  </property>
  <property fmtid="{D5CDD505-2E9C-101B-9397-08002B2CF9AE}" pid="9" name="MSIP_Label_724e6ac5-0e84-491c-8838-b11844917f54_Tag">
    <vt:lpwstr>10, 3, 0, 1</vt:lpwstr>
  </property>
  <property fmtid="{D5CDD505-2E9C-101B-9397-08002B2CF9AE}" pid="10" name="ContentTypeId">
    <vt:lpwstr>0x010100EF2CCE6057B15645B7106B4D97933848</vt:lpwstr>
  </property>
</Properties>
</file>